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3" r:id="rId5"/>
    <p:sldId id="266" r:id="rId6"/>
    <p:sldId id="267" r:id="rId7"/>
    <p:sldId id="265" r:id="rId8"/>
    <p:sldId id="287" r:id="rId9"/>
    <p:sldId id="268" r:id="rId10"/>
    <p:sldId id="270" r:id="rId11"/>
    <p:sldId id="269" r:id="rId12"/>
    <p:sldId id="281" r:id="rId13"/>
    <p:sldId id="286" r:id="rId14"/>
    <p:sldId id="280"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2" autoAdjust="0"/>
    <p:restoredTop sz="94660"/>
  </p:normalViewPr>
  <p:slideViewPr>
    <p:cSldViewPr snapToGrid="0">
      <p:cViewPr varScale="1">
        <p:scale>
          <a:sx n="72" d="100"/>
          <a:sy n="72" d="100"/>
        </p:scale>
        <p:origin x="63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F14E-E21E-46AD-9C29-0EE7295246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BA509BC-B636-4721-90D9-DCF59CF2C4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854D1DD-17F9-44C6-976C-723EB3A7A082}"/>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2D758EA8-5966-40B0-844D-6EC3DDC034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3360156-2841-4798-A4B0-C9ECB4225693}"/>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3509201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3A1F3-28F2-4B8F-AACD-D4BE7A51538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A9C83C1-9F6E-4B0D-87E1-C6BACC464D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FAC2D1-D473-42E1-9997-438DCEBF5FA8}"/>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A452D0E8-FAEC-451E-9DE8-27EF00808A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A038BB-D931-4720-B696-873A1BBB9FE2}"/>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1903755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CB29BD-D109-49B5-B82A-CB415A074F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BACCCD-193A-460A-AA7C-B147EAAEC1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FB46421-65E4-405B-AA3B-7308059A1378}"/>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CA66AD4C-2A50-4934-85A1-118B7CAACF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570FBE-2018-419B-BF3B-0B143F9AE027}"/>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204431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AB7B-2519-4792-87E3-787DAFEA840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6C538D-9433-41F0-BA45-2CE0B93B28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A4EAA0-AA6A-42F6-9B47-CEC539DDFF9F}"/>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0432AAF5-5DC8-47AC-81F9-F4F0B7DCB9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AF1DEAF-6237-4A6A-874D-73EBF5854CC9}"/>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2068513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B3579-C4FD-483D-96DE-5721D4B0E3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72052D1-CB0F-4A74-9C9B-8BB5603D88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20C1CD-EE49-414D-9158-6609EE17488F}"/>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93A3C53A-1540-4D18-A38E-6E62D3DD7A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B0C62-EB80-4315-976E-C789DFEFD4B7}"/>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219197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5297-A24A-4FA9-9C13-73313C8D15E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FC94C5C-7D59-434B-B5BD-6D97D8BAFD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DC8EF09-1BA5-41AD-BCBD-CD85F347CC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67E9FC1-3131-41F0-9F2D-AD8CE4FAE4CE}"/>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6" name="Footer Placeholder 5">
            <a:extLst>
              <a:ext uri="{FF2B5EF4-FFF2-40B4-BE49-F238E27FC236}">
                <a16:creationId xmlns:a16="http://schemas.microsoft.com/office/drawing/2014/main" id="{ED2FE8F1-2C0C-4F77-8B4D-E47A0816D7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461B64-971F-4E4B-B46B-48E40BF7F4AD}"/>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269750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91C2-213E-47A7-986F-FE3FB40874B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272940-C6E3-4246-A662-8BA2EE3D7F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9E311D-9C3C-4B88-B09E-79CE2BE7B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6D8AEF2-8669-470B-B89C-DE3555ADDB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7FDD6-ECF3-4BBC-8D2A-16DF708162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916154-13DF-4970-BAED-A2AC1F423A05}"/>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8" name="Footer Placeholder 7">
            <a:extLst>
              <a:ext uri="{FF2B5EF4-FFF2-40B4-BE49-F238E27FC236}">
                <a16:creationId xmlns:a16="http://schemas.microsoft.com/office/drawing/2014/main" id="{D5CAF8F5-4EEF-474E-9ADA-508279D00C1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B140150-8125-4550-9E2F-79C97D2DAF87}"/>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643565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F17EF-9A1F-4407-A3FA-5F8B5BA57CF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32B54F-BB6B-4850-A789-8E8CCCD83A20}"/>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4" name="Footer Placeholder 3">
            <a:extLst>
              <a:ext uri="{FF2B5EF4-FFF2-40B4-BE49-F238E27FC236}">
                <a16:creationId xmlns:a16="http://schemas.microsoft.com/office/drawing/2014/main" id="{8D73F822-52F7-41B0-A55B-6CEEE5F15C6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2C719E-2D3D-4A62-B138-FE6C4117A383}"/>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290275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6703C-5190-4B61-8E9B-53E0B594EA0E}"/>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3" name="Footer Placeholder 2">
            <a:extLst>
              <a:ext uri="{FF2B5EF4-FFF2-40B4-BE49-F238E27FC236}">
                <a16:creationId xmlns:a16="http://schemas.microsoft.com/office/drawing/2014/main" id="{109B960D-5395-4417-9415-171CC963C0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E50559A-AD34-4F99-B0CA-D33B074765BB}"/>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518027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C177-B806-4AA9-87D6-2DC6BC517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565DD56-226C-4DEB-ACB5-256CA8E812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FB55A43-26E0-4520-8E65-BC1CAB825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A7ED1-3D24-4CBB-8036-0B8B143C467B}"/>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6" name="Footer Placeholder 5">
            <a:extLst>
              <a:ext uri="{FF2B5EF4-FFF2-40B4-BE49-F238E27FC236}">
                <a16:creationId xmlns:a16="http://schemas.microsoft.com/office/drawing/2014/main" id="{950CDB32-2AF4-4338-B989-B64D87CA8DB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C10ACE-A59B-4970-8499-593D35E07CB5}"/>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329556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BC8D-5716-451D-A91D-1BFE4C12DF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A72917-EFF8-4E73-B118-FEACCEA8E1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3AC2546-373D-48A5-AB9B-F08561FC7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697672-6313-443E-ACE3-A22E82DE835D}"/>
              </a:ext>
            </a:extLst>
          </p:cNvPr>
          <p:cNvSpPr>
            <a:spLocks noGrp="1"/>
          </p:cNvSpPr>
          <p:nvPr>
            <p:ph type="dt" sz="half" idx="10"/>
          </p:nvPr>
        </p:nvSpPr>
        <p:spPr/>
        <p:txBody>
          <a:bodyPr/>
          <a:lstStyle/>
          <a:p>
            <a:fld id="{38898570-4F5B-436D-A287-F02DB059E7BE}" type="datetimeFigureOut">
              <a:rPr lang="en-IN" smtClean="0"/>
              <a:t>28-09-2021</a:t>
            </a:fld>
            <a:endParaRPr lang="en-IN"/>
          </a:p>
        </p:txBody>
      </p:sp>
      <p:sp>
        <p:nvSpPr>
          <p:cNvPr id="6" name="Footer Placeholder 5">
            <a:extLst>
              <a:ext uri="{FF2B5EF4-FFF2-40B4-BE49-F238E27FC236}">
                <a16:creationId xmlns:a16="http://schemas.microsoft.com/office/drawing/2014/main" id="{8EFAE22D-7CA3-4874-BFA8-DF1F51E5094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DABF88D-02FC-4A1F-B2AB-7DE23BB00F9D}"/>
              </a:ext>
            </a:extLst>
          </p:cNvPr>
          <p:cNvSpPr>
            <a:spLocks noGrp="1"/>
          </p:cNvSpPr>
          <p:nvPr>
            <p:ph type="sldNum" sz="quarter" idx="12"/>
          </p:nvPr>
        </p:nvSpPr>
        <p:spPr/>
        <p:txBody>
          <a:bodyPr/>
          <a:lstStyle/>
          <a:p>
            <a:fld id="{6FB31E37-77D3-48A2-95F0-07FE3606A204}" type="slidenum">
              <a:rPr lang="en-IN" smtClean="0"/>
              <a:t>‹#›</a:t>
            </a:fld>
            <a:endParaRPr lang="en-IN"/>
          </a:p>
        </p:txBody>
      </p:sp>
    </p:spTree>
    <p:extLst>
      <p:ext uri="{BB962C8B-B14F-4D97-AF65-F5344CB8AC3E}">
        <p14:creationId xmlns:p14="http://schemas.microsoft.com/office/powerpoint/2010/main" val="177029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79FD86-D47A-4F8C-8B0E-8E2023C038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03A0D09-E88C-4E3F-BDA0-7A2A2E47C7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49B010-90CC-45AB-8FF4-CF49186804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98570-4F5B-436D-A287-F02DB059E7BE}" type="datetimeFigureOut">
              <a:rPr lang="en-IN" smtClean="0"/>
              <a:t>28-09-2021</a:t>
            </a:fld>
            <a:endParaRPr lang="en-IN"/>
          </a:p>
        </p:txBody>
      </p:sp>
      <p:sp>
        <p:nvSpPr>
          <p:cNvPr id="5" name="Footer Placeholder 4">
            <a:extLst>
              <a:ext uri="{FF2B5EF4-FFF2-40B4-BE49-F238E27FC236}">
                <a16:creationId xmlns:a16="http://schemas.microsoft.com/office/drawing/2014/main" id="{769AA12B-05B5-4998-B2A6-C38524FDA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211E670-D095-4226-9676-8BA4C1048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B31E37-77D3-48A2-95F0-07FE3606A204}" type="slidenum">
              <a:rPr lang="en-IN" smtClean="0"/>
              <a:t>‹#›</a:t>
            </a:fld>
            <a:endParaRPr lang="en-IN"/>
          </a:p>
        </p:txBody>
      </p:sp>
    </p:spTree>
    <p:extLst>
      <p:ext uri="{BB962C8B-B14F-4D97-AF65-F5344CB8AC3E}">
        <p14:creationId xmlns:p14="http://schemas.microsoft.com/office/powerpoint/2010/main" val="422274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485A128-D3F0-4F44-9B22-D86A4E922E5E}"/>
              </a:ext>
            </a:extLst>
          </p:cNvPr>
          <p:cNvSpPr>
            <a:spLocks noGrp="1"/>
          </p:cNvSpPr>
          <p:nvPr>
            <p:ph type="ctrTitle"/>
          </p:nvPr>
        </p:nvSpPr>
        <p:spPr>
          <a:xfrm>
            <a:off x="1405816" y="1085581"/>
            <a:ext cx="9144000" cy="1425008"/>
          </a:xfrm>
        </p:spPr>
        <p:txBody>
          <a:bodyPr>
            <a:noAutofit/>
          </a:bodyPr>
          <a:lstStyle/>
          <a:p>
            <a:pPr>
              <a:lnSpc>
                <a:spcPct val="150000"/>
              </a:lnSpc>
            </a:pPr>
            <a:r>
              <a:rPr lang="en-IN" sz="4400" b="1" dirty="0"/>
              <a:t>MIS779 Decision Analytics in Practice</a:t>
            </a:r>
            <a:br>
              <a:rPr lang="en-IN" sz="4400" b="1" dirty="0"/>
            </a:br>
            <a:r>
              <a:rPr lang="en-IN" sz="3200" b="1" dirty="0"/>
              <a:t>Assignment 2 – Part 1</a:t>
            </a:r>
            <a:endParaRPr lang="en-IN" sz="4400" b="1" dirty="0"/>
          </a:p>
        </p:txBody>
      </p:sp>
      <p:sp>
        <p:nvSpPr>
          <p:cNvPr id="8" name="Subtitle 2">
            <a:extLst>
              <a:ext uri="{FF2B5EF4-FFF2-40B4-BE49-F238E27FC236}">
                <a16:creationId xmlns:a16="http://schemas.microsoft.com/office/drawing/2014/main" id="{9FAEE489-E252-4C1A-B943-F8C7BA1FD32E}"/>
              </a:ext>
            </a:extLst>
          </p:cNvPr>
          <p:cNvSpPr>
            <a:spLocks noGrp="1"/>
          </p:cNvSpPr>
          <p:nvPr>
            <p:ph type="subTitle" idx="1"/>
          </p:nvPr>
        </p:nvSpPr>
        <p:spPr>
          <a:xfrm>
            <a:off x="1405816" y="5328777"/>
            <a:ext cx="9144000" cy="843352"/>
          </a:xfrm>
        </p:spPr>
        <p:txBody>
          <a:bodyPr>
            <a:normAutofit lnSpcReduction="10000"/>
          </a:bodyPr>
          <a:lstStyle/>
          <a:p>
            <a:r>
              <a:rPr lang="en-IN" b="1" dirty="0"/>
              <a:t>Group 6</a:t>
            </a:r>
          </a:p>
          <a:p>
            <a:r>
              <a:rPr lang="en-US" dirty="0"/>
              <a:t>Shruthipriya Ghanathey -219557848</a:t>
            </a:r>
          </a:p>
          <a:p>
            <a:endParaRPr lang="en-IN" dirty="0"/>
          </a:p>
        </p:txBody>
      </p:sp>
      <p:pic>
        <p:nvPicPr>
          <p:cNvPr id="9" name="Picture 8">
            <a:extLst>
              <a:ext uri="{FF2B5EF4-FFF2-40B4-BE49-F238E27FC236}">
                <a16:creationId xmlns:a16="http://schemas.microsoft.com/office/drawing/2014/main" id="{25346D84-79F4-4F1F-B4AF-90409000EDA1}"/>
              </a:ext>
            </a:extLst>
          </p:cNvPr>
          <p:cNvPicPr>
            <a:picLocks noChangeAspect="1"/>
          </p:cNvPicPr>
          <p:nvPr/>
        </p:nvPicPr>
        <p:blipFill>
          <a:blip r:embed="rId4"/>
          <a:stretch>
            <a:fillRect/>
          </a:stretch>
        </p:blipFill>
        <p:spPr>
          <a:xfrm>
            <a:off x="5160937" y="3023238"/>
            <a:ext cx="1633758" cy="1792890"/>
          </a:xfrm>
          <a:prstGeom prst="rect">
            <a:avLst/>
          </a:prstGeom>
        </p:spPr>
      </p:pic>
      <p:pic>
        <p:nvPicPr>
          <p:cNvPr id="11" name="Content Placeholder 4">
            <a:extLst>
              <a:ext uri="{FF2B5EF4-FFF2-40B4-BE49-F238E27FC236}">
                <a16:creationId xmlns:a16="http://schemas.microsoft.com/office/drawing/2014/main" id="{0D0C9F7B-8A6F-4612-93F4-90016968B973}"/>
              </a:ext>
            </a:extLst>
          </p:cNvPr>
          <p:cNvPicPr>
            <a:picLocks/>
          </p:cNvPicPr>
          <p:nvPr/>
        </p:nvPicPr>
        <p:blipFill>
          <a:blip r:embed="rId5"/>
          <a:stretch>
            <a:fillRect/>
          </a:stretch>
        </p:blipFill>
        <p:spPr>
          <a:xfrm>
            <a:off x="7494410" y="2546977"/>
            <a:ext cx="3385625" cy="2602523"/>
          </a:xfrm>
          <a:prstGeom prst="rect">
            <a:avLst/>
          </a:prstGeom>
        </p:spPr>
      </p:pic>
      <p:pic>
        <p:nvPicPr>
          <p:cNvPr id="13" name="Audio 12">
            <a:hlinkClick r:id="" action="ppaction://media"/>
            <a:extLst>
              <a:ext uri="{FF2B5EF4-FFF2-40B4-BE49-F238E27FC236}">
                <a16:creationId xmlns:a16="http://schemas.microsoft.com/office/drawing/2014/main" id="{4FCBA29B-09D6-4955-B1B2-5287C4FA63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24541272"/>
      </p:ext>
    </p:extLst>
  </p:cSld>
  <p:clrMapOvr>
    <a:masterClrMapping/>
  </p:clrMapOvr>
  <mc:AlternateContent xmlns:mc="http://schemas.openxmlformats.org/markup-compatibility/2006" xmlns:p14="http://schemas.microsoft.com/office/powerpoint/2010/main">
    <mc:Choice Requires="p14">
      <p:transition spd="slow" p14:dur="2000" advTm="4830"/>
    </mc:Choice>
    <mc:Fallback xmlns="">
      <p:transition spd="slow" advTm="4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1A469-1C8F-4DBE-BAAD-5057F152C57E}"/>
              </a:ext>
            </a:extLst>
          </p:cNvPr>
          <p:cNvSpPr>
            <a:spLocks noGrp="1"/>
          </p:cNvSpPr>
          <p:nvPr>
            <p:ph type="title"/>
          </p:nvPr>
        </p:nvSpPr>
        <p:spPr/>
        <p:txBody>
          <a:bodyPr/>
          <a:lstStyle/>
          <a:p>
            <a:r>
              <a:rPr lang="en-IN" b="1" u="sng" dirty="0"/>
              <a:t>Data Preparation</a:t>
            </a:r>
            <a:r>
              <a:rPr lang="en-IN" b="1" dirty="0"/>
              <a:t>:</a:t>
            </a:r>
          </a:p>
        </p:txBody>
      </p:sp>
      <p:sp>
        <p:nvSpPr>
          <p:cNvPr id="3" name="Content Placeholder 2">
            <a:extLst>
              <a:ext uri="{FF2B5EF4-FFF2-40B4-BE49-F238E27FC236}">
                <a16:creationId xmlns:a16="http://schemas.microsoft.com/office/drawing/2014/main" id="{53F36988-FA8A-4708-BBCB-6B98CBE0F8D7}"/>
              </a:ext>
            </a:extLst>
          </p:cNvPr>
          <p:cNvSpPr>
            <a:spLocks noGrp="1"/>
          </p:cNvSpPr>
          <p:nvPr>
            <p:ph idx="1"/>
          </p:nvPr>
        </p:nvSpPr>
        <p:spPr>
          <a:xfrm>
            <a:off x="816879" y="1610217"/>
            <a:ext cx="10515600" cy="4351338"/>
          </a:xfrm>
        </p:spPr>
        <p:txBody>
          <a:bodyPr/>
          <a:lstStyle/>
          <a:p>
            <a:r>
              <a:rPr lang="en-IN" dirty="0"/>
              <a:t>Year 2019 and</a:t>
            </a:r>
          </a:p>
          <a:p>
            <a:pPr lvl="1"/>
            <a:r>
              <a:rPr lang="en-IN" dirty="0"/>
              <a:t>Question Used:</a:t>
            </a:r>
          </a:p>
          <a:p>
            <a:pPr lvl="2"/>
            <a:r>
              <a:rPr lang="en-IN" dirty="0"/>
              <a:t> </a:t>
            </a:r>
            <a:r>
              <a:rPr lang="en-US" dirty="0"/>
              <a:t>Is there anything that you particularly like about the choir?</a:t>
            </a:r>
          </a:p>
          <a:p>
            <a:r>
              <a:rPr lang="en-IN" dirty="0"/>
              <a:t>Year 2021</a:t>
            </a:r>
          </a:p>
          <a:p>
            <a:pPr lvl="1"/>
            <a:r>
              <a:rPr lang="en-IN" dirty="0"/>
              <a:t>Question Used:</a:t>
            </a:r>
          </a:p>
          <a:p>
            <a:pPr lvl="2"/>
            <a:r>
              <a:rPr lang="en-IN" dirty="0"/>
              <a:t> </a:t>
            </a:r>
            <a:r>
              <a:rPr lang="en-US" dirty="0"/>
              <a:t>Is there anything that you particularly like about the choir?</a:t>
            </a:r>
          </a:p>
          <a:p>
            <a:pPr marL="914400" lvl="2" indent="0">
              <a:buNone/>
            </a:pPr>
            <a:endParaRPr lang="en-US" dirty="0"/>
          </a:p>
          <a:p>
            <a:pPr lvl="2"/>
            <a:endParaRPr lang="en-US" dirty="0"/>
          </a:p>
          <a:p>
            <a:pPr lvl="2"/>
            <a:endParaRPr lang="en-US" dirty="0"/>
          </a:p>
          <a:p>
            <a:pPr lvl="2"/>
            <a:endParaRPr lang="en-IN" dirty="0"/>
          </a:p>
          <a:p>
            <a:endParaRPr lang="en-IN" dirty="0"/>
          </a:p>
        </p:txBody>
      </p:sp>
      <p:pic>
        <p:nvPicPr>
          <p:cNvPr id="4" name="Picture 3">
            <a:extLst>
              <a:ext uri="{FF2B5EF4-FFF2-40B4-BE49-F238E27FC236}">
                <a16:creationId xmlns:a16="http://schemas.microsoft.com/office/drawing/2014/main" id="{0D663CEF-9EF4-4375-AD07-D0B7EA5EDDFF}"/>
              </a:ext>
            </a:extLst>
          </p:cNvPr>
          <p:cNvPicPr>
            <a:picLocks noChangeAspect="1"/>
          </p:cNvPicPr>
          <p:nvPr/>
        </p:nvPicPr>
        <p:blipFill>
          <a:blip r:embed="rId4"/>
          <a:stretch>
            <a:fillRect/>
          </a:stretch>
        </p:blipFill>
        <p:spPr>
          <a:xfrm>
            <a:off x="0" y="5961555"/>
            <a:ext cx="816879" cy="896445"/>
          </a:xfrm>
          <a:prstGeom prst="rect">
            <a:avLst/>
          </a:prstGeom>
        </p:spPr>
      </p:pic>
      <p:pic>
        <p:nvPicPr>
          <p:cNvPr id="6" name="Picture 5">
            <a:extLst>
              <a:ext uri="{FF2B5EF4-FFF2-40B4-BE49-F238E27FC236}">
                <a16:creationId xmlns:a16="http://schemas.microsoft.com/office/drawing/2014/main" id="{17E57145-E7DE-4710-8832-08E45B5CDEB4}"/>
              </a:ext>
            </a:extLst>
          </p:cNvPr>
          <p:cNvPicPr>
            <a:picLocks noChangeAspect="1"/>
          </p:cNvPicPr>
          <p:nvPr/>
        </p:nvPicPr>
        <p:blipFill>
          <a:blip r:embed="rId5"/>
          <a:stretch>
            <a:fillRect/>
          </a:stretch>
        </p:blipFill>
        <p:spPr>
          <a:xfrm>
            <a:off x="945246" y="4074372"/>
            <a:ext cx="10429875" cy="2783628"/>
          </a:xfrm>
          <a:prstGeom prst="rect">
            <a:avLst/>
          </a:prstGeom>
        </p:spPr>
      </p:pic>
      <p:pic>
        <p:nvPicPr>
          <p:cNvPr id="7" name="Picture 6">
            <a:extLst>
              <a:ext uri="{FF2B5EF4-FFF2-40B4-BE49-F238E27FC236}">
                <a16:creationId xmlns:a16="http://schemas.microsoft.com/office/drawing/2014/main" id="{E9F08BC7-8040-4C6E-9A52-0702B9748979}"/>
              </a:ext>
            </a:extLst>
          </p:cNvPr>
          <p:cNvPicPr>
            <a:picLocks noChangeAspect="1"/>
          </p:cNvPicPr>
          <p:nvPr/>
        </p:nvPicPr>
        <p:blipFill>
          <a:blip r:embed="rId6"/>
          <a:stretch>
            <a:fillRect/>
          </a:stretch>
        </p:blipFill>
        <p:spPr>
          <a:xfrm flipH="1">
            <a:off x="12008421" y="20550"/>
            <a:ext cx="183579" cy="6858000"/>
          </a:xfrm>
          <a:prstGeom prst="rect">
            <a:avLst/>
          </a:prstGeom>
        </p:spPr>
      </p:pic>
      <p:pic>
        <p:nvPicPr>
          <p:cNvPr id="12" name="Audio 11">
            <a:hlinkClick r:id="" action="ppaction://media"/>
            <a:extLst>
              <a:ext uri="{FF2B5EF4-FFF2-40B4-BE49-F238E27FC236}">
                <a16:creationId xmlns:a16="http://schemas.microsoft.com/office/drawing/2014/main" id="{5CBFABA4-0DAB-4725-8E09-CE6BD3BA25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082280891"/>
      </p:ext>
    </p:extLst>
  </p:cSld>
  <p:clrMapOvr>
    <a:masterClrMapping/>
  </p:clrMapOvr>
  <mc:AlternateContent xmlns:mc="http://schemas.openxmlformats.org/markup-compatibility/2006" xmlns:p14="http://schemas.microsoft.com/office/powerpoint/2010/main">
    <mc:Choice Requires="p14">
      <p:transition spd="slow" p14:dur="2000" advTm="8404"/>
    </mc:Choice>
    <mc:Fallback xmlns="">
      <p:transition spd="slow" advTm="8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1D3B-82B3-40A2-93F8-350656A17C79}"/>
              </a:ext>
            </a:extLst>
          </p:cNvPr>
          <p:cNvSpPr>
            <a:spLocks noGrp="1"/>
          </p:cNvSpPr>
          <p:nvPr>
            <p:ph type="title"/>
          </p:nvPr>
        </p:nvSpPr>
        <p:spPr>
          <a:xfrm>
            <a:off x="386602" y="84784"/>
            <a:ext cx="10515600" cy="1325563"/>
          </a:xfrm>
        </p:spPr>
        <p:txBody>
          <a:bodyPr/>
          <a:lstStyle/>
          <a:p>
            <a:r>
              <a:rPr lang="en-IN" b="1" u="sng" dirty="0"/>
              <a:t>Topic Modelling</a:t>
            </a:r>
            <a:r>
              <a:rPr lang="en-IN" b="1" dirty="0"/>
              <a:t>:</a:t>
            </a:r>
          </a:p>
        </p:txBody>
      </p:sp>
      <p:pic>
        <p:nvPicPr>
          <p:cNvPr id="15" name="Picture 14">
            <a:extLst>
              <a:ext uri="{FF2B5EF4-FFF2-40B4-BE49-F238E27FC236}">
                <a16:creationId xmlns:a16="http://schemas.microsoft.com/office/drawing/2014/main" id="{70ECA03B-DC8A-4B5A-B2E9-250CB307CD8E}"/>
              </a:ext>
            </a:extLst>
          </p:cNvPr>
          <p:cNvPicPr>
            <a:picLocks noChangeAspect="1"/>
          </p:cNvPicPr>
          <p:nvPr/>
        </p:nvPicPr>
        <p:blipFill>
          <a:blip r:embed="rId4"/>
          <a:stretch>
            <a:fillRect/>
          </a:stretch>
        </p:blipFill>
        <p:spPr>
          <a:xfrm>
            <a:off x="4781" y="1000733"/>
            <a:ext cx="6590232" cy="2620783"/>
          </a:xfrm>
          <a:prstGeom prst="rect">
            <a:avLst/>
          </a:prstGeom>
        </p:spPr>
      </p:pic>
      <p:pic>
        <p:nvPicPr>
          <p:cNvPr id="17" name="Picture 16">
            <a:extLst>
              <a:ext uri="{FF2B5EF4-FFF2-40B4-BE49-F238E27FC236}">
                <a16:creationId xmlns:a16="http://schemas.microsoft.com/office/drawing/2014/main" id="{F814940E-CF60-4E75-A50D-C0532650C996}"/>
              </a:ext>
            </a:extLst>
          </p:cNvPr>
          <p:cNvPicPr>
            <a:picLocks noChangeAspect="1"/>
          </p:cNvPicPr>
          <p:nvPr/>
        </p:nvPicPr>
        <p:blipFill>
          <a:blip r:embed="rId5"/>
          <a:stretch>
            <a:fillRect/>
          </a:stretch>
        </p:blipFill>
        <p:spPr>
          <a:xfrm>
            <a:off x="36544" y="3621515"/>
            <a:ext cx="3327938" cy="3259103"/>
          </a:xfrm>
          <a:prstGeom prst="rect">
            <a:avLst/>
          </a:prstGeom>
        </p:spPr>
      </p:pic>
      <p:pic>
        <p:nvPicPr>
          <p:cNvPr id="19" name="Picture 18">
            <a:extLst>
              <a:ext uri="{FF2B5EF4-FFF2-40B4-BE49-F238E27FC236}">
                <a16:creationId xmlns:a16="http://schemas.microsoft.com/office/drawing/2014/main" id="{CACEBE59-63E8-4139-93F8-3B55977E788C}"/>
              </a:ext>
            </a:extLst>
          </p:cNvPr>
          <p:cNvPicPr>
            <a:picLocks noChangeAspect="1"/>
          </p:cNvPicPr>
          <p:nvPr/>
        </p:nvPicPr>
        <p:blipFill>
          <a:blip r:embed="rId6"/>
          <a:stretch>
            <a:fillRect/>
          </a:stretch>
        </p:blipFill>
        <p:spPr>
          <a:xfrm>
            <a:off x="6595014" y="1006337"/>
            <a:ext cx="5382661" cy="2442282"/>
          </a:xfrm>
          <a:prstGeom prst="rect">
            <a:avLst/>
          </a:prstGeom>
        </p:spPr>
      </p:pic>
      <p:pic>
        <p:nvPicPr>
          <p:cNvPr id="21" name="Picture 20">
            <a:extLst>
              <a:ext uri="{FF2B5EF4-FFF2-40B4-BE49-F238E27FC236}">
                <a16:creationId xmlns:a16="http://schemas.microsoft.com/office/drawing/2014/main" id="{622D4B3A-0CB5-473A-94EA-054D063CC21F}"/>
              </a:ext>
            </a:extLst>
          </p:cNvPr>
          <p:cNvPicPr>
            <a:picLocks noChangeAspect="1"/>
          </p:cNvPicPr>
          <p:nvPr/>
        </p:nvPicPr>
        <p:blipFill>
          <a:blip r:embed="rId7"/>
          <a:stretch>
            <a:fillRect/>
          </a:stretch>
        </p:blipFill>
        <p:spPr>
          <a:xfrm>
            <a:off x="7022860" y="0"/>
            <a:ext cx="4526968" cy="1745792"/>
          </a:xfrm>
          <a:prstGeom prst="rect">
            <a:avLst/>
          </a:prstGeom>
        </p:spPr>
      </p:pic>
      <p:pic>
        <p:nvPicPr>
          <p:cNvPr id="23" name="Picture 22">
            <a:extLst>
              <a:ext uri="{FF2B5EF4-FFF2-40B4-BE49-F238E27FC236}">
                <a16:creationId xmlns:a16="http://schemas.microsoft.com/office/drawing/2014/main" id="{9DEE1F89-6DAB-4604-B7B9-F41AA5CCFAFB}"/>
              </a:ext>
            </a:extLst>
          </p:cNvPr>
          <p:cNvPicPr>
            <a:picLocks noChangeAspect="1"/>
          </p:cNvPicPr>
          <p:nvPr/>
        </p:nvPicPr>
        <p:blipFill>
          <a:blip r:embed="rId8"/>
          <a:stretch>
            <a:fillRect/>
          </a:stretch>
        </p:blipFill>
        <p:spPr>
          <a:xfrm>
            <a:off x="6595013" y="4504281"/>
            <a:ext cx="5560443" cy="2520812"/>
          </a:xfrm>
          <a:prstGeom prst="rect">
            <a:avLst/>
          </a:prstGeom>
        </p:spPr>
      </p:pic>
      <p:pic>
        <p:nvPicPr>
          <p:cNvPr id="25" name="Picture 24">
            <a:extLst>
              <a:ext uri="{FF2B5EF4-FFF2-40B4-BE49-F238E27FC236}">
                <a16:creationId xmlns:a16="http://schemas.microsoft.com/office/drawing/2014/main" id="{B96CFB62-7522-4B1B-92B1-BF8CE64126F3}"/>
              </a:ext>
            </a:extLst>
          </p:cNvPr>
          <p:cNvPicPr>
            <a:picLocks noChangeAspect="1"/>
          </p:cNvPicPr>
          <p:nvPr/>
        </p:nvPicPr>
        <p:blipFill>
          <a:blip r:embed="rId9"/>
          <a:stretch>
            <a:fillRect/>
          </a:stretch>
        </p:blipFill>
        <p:spPr>
          <a:xfrm>
            <a:off x="7703305" y="3523692"/>
            <a:ext cx="3846523" cy="1862527"/>
          </a:xfrm>
          <a:prstGeom prst="rect">
            <a:avLst/>
          </a:prstGeom>
        </p:spPr>
      </p:pic>
      <p:sp>
        <p:nvSpPr>
          <p:cNvPr id="26" name="TextBox 25">
            <a:extLst>
              <a:ext uri="{FF2B5EF4-FFF2-40B4-BE49-F238E27FC236}">
                <a16:creationId xmlns:a16="http://schemas.microsoft.com/office/drawing/2014/main" id="{D5D7EA93-5A7E-4AB0-82A2-F7AFC155AFDB}"/>
              </a:ext>
            </a:extLst>
          </p:cNvPr>
          <p:cNvSpPr txBox="1"/>
          <p:nvPr/>
        </p:nvSpPr>
        <p:spPr>
          <a:xfrm>
            <a:off x="3094892" y="1410347"/>
            <a:ext cx="1969477" cy="646331"/>
          </a:xfrm>
          <a:prstGeom prst="rect">
            <a:avLst/>
          </a:prstGeom>
          <a:noFill/>
        </p:spPr>
        <p:txBody>
          <a:bodyPr wrap="square" rtlCol="0">
            <a:spAutoFit/>
          </a:bodyPr>
          <a:lstStyle/>
          <a:p>
            <a:r>
              <a:rPr lang="en-IN" b="1" dirty="0"/>
              <a:t>Data Cleaning and selecting Nouns</a:t>
            </a:r>
          </a:p>
        </p:txBody>
      </p:sp>
      <p:sp>
        <p:nvSpPr>
          <p:cNvPr id="31" name="TextBox 30">
            <a:extLst>
              <a:ext uri="{FF2B5EF4-FFF2-40B4-BE49-F238E27FC236}">
                <a16:creationId xmlns:a16="http://schemas.microsoft.com/office/drawing/2014/main" id="{9CCF79A6-AAEE-481B-B87D-BAF9D9084526}"/>
              </a:ext>
            </a:extLst>
          </p:cNvPr>
          <p:cNvSpPr txBox="1"/>
          <p:nvPr/>
        </p:nvSpPr>
        <p:spPr>
          <a:xfrm>
            <a:off x="642172" y="5063053"/>
            <a:ext cx="1969477" cy="646331"/>
          </a:xfrm>
          <a:prstGeom prst="rect">
            <a:avLst/>
          </a:prstGeom>
          <a:noFill/>
        </p:spPr>
        <p:txBody>
          <a:bodyPr wrap="square" rtlCol="0">
            <a:spAutoFit/>
          </a:bodyPr>
          <a:lstStyle/>
          <a:p>
            <a:r>
              <a:rPr lang="en-IN" b="1" dirty="0"/>
              <a:t>Removing Stop words</a:t>
            </a:r>
          </a:p>
        </p:txBody>
      </p:sp>
      <p:sp>
        <p:nvSpPr>
          <p:cNvPr id="32" name="TextBox 31">
            <a:extLst>
              <a:ext uri="{FF2B5EF4-FFF2-40B4-BE49-F238E27FC236}">
                <a16:creationId xmlns:a16="http://schemas.microsoft.com/office/drawing/2014/main" id="{1346F523-3AAF-4B6F-9433-C49A931F7509}"/>
              </a:ext>
            </a:extLst>
          </p:cNvPr>
          <p:cNvSpPr txBox="1"/>
          <p:nvPr/>
        </p:nvSpPr>
        <p:spPr>
          <a:xfrm>
            <a:off x="9835920" y="1666417"/>
            <a:ext cx="1969477" cy="646331"/>
          </a:xfrm>
          <a:prstGeom prst="rect">
            <a:avLst/>
          </a:prstGeom>
          <a:noFill/>
        </p:spPr>
        <p:txBody>
          <a:bodyPr wrap="square" rtlCol="0">
            <a:spAutoFit/>
          </a:bodyPr>
          <a:lstStyle/>
          <a:p>
            <a:r>
              <a:rPr lang="en-IN" b="1" dirty="0"/>
              <a:t>2021 Frequent Words</a:t>
            </a:r>
          </a:p>
        </p:txBody>
      </p:sp>
      <p:sp>
        <p:nvSpPr>
          <p:cNvPr id="33" name="TextBox 32">
            <a:extLst>
              <a:ext uri="{FF2B5EF4-FFF2-40B4-BE49-F238E27FC236}">
                <a16:creationId xmlns:a16="http://schemas.microsoft.com/office/drawing/2014/main" id="{32964C92-79AC-49EF-B1D0-0C473E25466E}"/>
              </a:ext>
            </a:extLst>
          </p:cNvPr>
          <p:cNvSpPr txBox="1"/>
          <p:nvPr/>
        </p:nvSpPr>
        <p:spPr>
          <a:xfrm>
            <a:off x="10222523" y="5386219"/>
            <a:ext cx="1969477" cy="646331"/>
          </a:xfrm>
          <a:prstGeom prst="rect">
            <a:avLst/>
          </a:prstGeom>
          <a:noFill/>
        </p:spPr>
        <p:txBody>
          <a:bodyPr wrap="square" rtlCol="0">
            <a:spAutoFit/>
          </a:bodyPr>
          <a:lstStyle/>
          <a:p>
            <a:r>
              <a:rPr lang="en-IN" b="1" dirty="0"/>
              <a:t>2019 Frequent Words</a:t>
            </a:r>
          </a:p>
        </p:txBody>
      </p:sp>
      <p:pic>
        <p:nvPicPr>
          <p:cNvPr id="35" name="Picture 34">
            <a:extLst>
              <a:ext uri="{FF2B5EF4-FFF2-40B4-BE49-F238E27FC236}">
                <a16:creationId xmlns:a16="http://schemas.microsoft.com/office/drawing/2014/main" id="{01A4ACFA-7167-4EF9-AF3B-4BF57DD52555}"/>
              </a:ext>
            </a:extLst>
          </p:cNvPr>
          <p:cNvPicPr>
            <a:picLocks noChangeAspect="1"/>
          </p:cNvPicPr>
          <p:nvPr/>
        </p:nvPicPr>
        <p:blipFill>
          <a:blip r:embed="rId10"/>
          <a:stretch>
            <a:fillRect/>
          </a:stretch>
        </p:blipFill>
        <p:spPr>
          <a:xfrm>
            <a:off x="2709259" y="3065861"/>
            <a:ext cx="3985300" cy="3814757"/>
          </a:xfrm>
          <a:prstGeom prst="rect">
            <a:avLst/>
          </a:prstGeom>
        </p:spPr>
      </p:pic>
      <p:sp>
        <p:nvSpPr>
          <p:cNvPr id="36" name="TextBox 35">
            <a:extLst>
              <a:ext uri="{FF2B5EF4-FFF2-40B4-BE49-F238E27FC236}">
                <a16:creationId xmlns:a16="http://schemas.microsoft.com/office/drawing/2014/main" id="{A92BEEBA-8303-4808-B37E-A3454DEFAB3E}"/>
              </a:ext>
            </a:extLst>
          </p:cNvPr>
          <p:cNvSpPr txBox="1"/>
          <p:nvPr/>
        </p:nvSpPr>
        <p:spPr>
          <a:xfrm>
            <a:off x="5358850" y="3210336"/>
            <a:ext cx="1969477" cy="646331"/>
          </a:xfrm>
          <a:prstGeom prst="rect">
            <a:avLst/>
          </a:prstGeom>
          <a:noFill/>
        </p:spPr>
        <p:txBody>
          <a:bodyPr wrap="square" rtlCol="0">
            <a:spAutoFit/>
          </a:bodyPr>
          <a:lstStyle/>
          <a:p>
            <a:r>
              <a:rPr lang="en-IN" b="1" dirty="0"/>
              <a:t>LDA Genism Model</a:t>
            </a:r>
          </a:p>
        </p:txBody>
      </p:sp>
      <p:pic>
        <p:nvPicPr>
          <p:cNvPr id="40" name="Audio 39">
            <a:hlinkClick r:id="" action="ppaction://media"/>
            <a:extLst>
              <a:ext uri="{FF2B5EF4-FFF2-40B4-BE49-F238E27FC236}">
                <a16:creationId xmlns:a16="http://schemas.microsoft.com/office/drawing/2014/main" id="{C8A2B7B8-BBEB-4543-A441-B0B21A5EEF9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990082898"/>
      </p:ext>
    </p:extLst>
  </p:cSld>
  <p:clrMapOvr>
    <a:masterClrMapping/>
  </p:clrMapOvr>
  <mc:AlternateContent xmlns:mc="http://schemas.openxmlformats.org/markup-compatibility/2006" xmlns:p14="http://schemas.microsoft.com/office/powerpoint/2010/main">
    <mc:Choice Requires="p14">
      <p:transition spd="slow" p14:dur="2000" advTm="27647"/>
    </mc:Choice>
    <mc:Fallback xmlns="">
      <p:transition spd="slow" advTm="27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CBEBF-70B8-408E-970E-51EB49708B30}"/>
              </a:ext>
            </a:extLst>
          </p:cNvPr>
          <p:cNvSpPr>
            <a:spLocks noGrp="1"/>
          </p:cNvSpPr>
          <p:nvPr>
            <p:ph type="title"/>
          </p:nvPr>
        </p:nvSpPr>
        <p:spPr>
          <a:xfrm>
            <a:off x="159256" y="310261"/>
            <a:ext cx="10515600" cy="1325563"/>
          </a:xfrm>
        </p:spPr>
        <p:txBody>
          <a:bodyPr/>
          <a:lstStyle/>
          <a:p>
            <a:r>
              <a:rPr lang="en-IN" b="1" u="sng" dirty="0"/>
              <a:t>Analysis on Like about choir</a:t>
            </a:r>
            <a:r>
              <a:rPr lang="en-IN" b="1" dirty="0"/>
              <a:t>:</a:t>
            </a:r>
          </a:p>
        </p:txBody>
      </p:sp>
      <p:sp>
        <p:nvSpPr>
          <p:cNvPr id="3" name="Content Placeholder 2">
            <a:extLst>
              <a:ext uri="{FF2B5EF4-FFF2-40B4-BE49-F238E27FC236}">
                <a16:creationId xmlns:a16="http://schemas.microsoft.com/office/drawing/2014/main" id="{8874435F-7C4B-4206-A524-BF60479C4D33}"/>
              </a:ext>
            </a:extLst>
          </p:cNvPr>
          <p:cNvSpPr>
            <a:spLocks noGrp="1"/>
          </p:cNvSpPr>
          <p:nvPr>
            <p:ph idx="1"/>
          </p:nvPr>
        </p:nvSpPr>
        <p:spPr/>
        <p:txBody>
          <a:bodyPr/>
          <a:lstStyle/>
          <a:p>
            <a:pPr marL="0" indent="0">
              <a:buNone/>
            </a:pPr>
            <a:r>
              <a:rPr lang="en-IN" b="1" dirty="0"/>
              <a:t>                     2019                                                                   2021</a:t>
            </a:r>
          </a:p>
          <a:p>
            <a:pPr marL="0" indent="0">
              <a:buNone/>
            </a:pPr>
            <a:endParaRPr lang="en-IN" b="1" dirty="0"/>
          </a:p>
          <a:p>
            <a:pPr marL="0" indent="0">
              <a:buNone/>
            </a:pPr>
            <a:endParaRPr lang="en-IN" b="1" dirty="0"/>
          </a:p>
        </p:txBody>
      </p:sp>
      <p:cxnSp>
        <p:nvCxnSpPr>
          <p:cNvPr id="11" name="Straight Connector 10">
            <a:extLst>
              <a:ext uri="{FF2B5EF4-FFF2-40B4-BE49-F238E27FC236}">
                <a16:creationId xmlns:a16="http://schemas.microsoft.com/office/drawing/2014/main" id="{6E2C402B-1C93-4E41-A253-A6696FB3C847}"/>
              </a:ext>
            </a:extLst>
          </p:cNvPr>
          <p:cNvCxnSpPr>
            <a:cxnSpLocks/>
            <a:stCxn id="3" idx="0"/>
          </p:cNvCxnSpPr>
          <p:nvPr/>
        </p:nvCxnSpPr>
        <p:spPr>
          <a:xfrm>
            <a:off x="6096000" y="1825625"/>
            <a:ext cx="0" cy="238539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2DF4EBD-0A6D-4B94-865E-615BB6F9EC71}"/>
              </a:ext>
            </a:extLst>
          </p:cNvPr>
          <p:cNvSpPr txBox="1"/>
          <p:nvPr/>
        </p:nvSpPr>
        <p:spPr>
          <a:xfrm>
            <a:off x="344555" y="4707038"/>
            <a:ext cx="5857461" cy="2031325"/>
          </a:xfrm>
          <a:prstGeom prst="rect">
            <a:avLst/>
          </a:prstGeom>
          <a:noFill/>
        </p:spPr>
        <p:txBody>
          <a:bodyPr wrap="square" rtlCol="0">
            <a:spAutoFit/>
          </a:bodyPr>
          <a:lstStyle/>
          <a:p>
            <a:r>
              <a:rPr lang="en-IN" b="1" dirty="0"/>
              <a:t>Insights:</a:t>
            </a:r>
          </a:p>
          <a:p>
            <a:pPr marL="285750" indent="-285750">
              <a:buFontTx/>
              <a:buChar char="-"/>
            </a:pPr>
            <a:r>
              <a:rPr lang="en-IN" dirty="0"/>
              <a:t>People enjoy the choir with family with having a variety of voices singing.</a:t>
            </a:r>
          </a:p>
          <a:p>
            <a:pPr marL="285750" indent="-285750">
              <a:buFontTx/>
              <a:buChar char="-"/>
            </a:pPr>
            <a:r>
              <a:rPr lang="en-IN" dirty="0"/>
              <a:t>People like the choir Music, members and their friendships.</a:t>
            </a:r>
          </a:p>
          <a:p>
            <a:pPr marL="285750" indent="-285750">
              <a:buFontTx/>
              <a:buChar char="-"/>
            </a:pPr>
            <a:r>
              <a:rPr lang="en-IN" dirty="0"/>
              <a:t>People like the supper of choir ,its diversity and opportunity of meeting conductor Dillon</a:t>
            </a:r>
          </a:p>
        </p:txBody>
      </p:sp>
      <p:sp>
        <p:nvSpPr>
          <p:cNvPr id="15" name="TextBox 14">
            <a:extLst>
              <a:ext uri="{FF2B5EF4-FFF2-40B4-BE49-F238E27FC236}">
                <a16:creationId xmlns:a16="http://schemas.microsoft.com/office/drawing/2014/main" id="{CEBA4C23-4456-4E01-9222-979D45B697C7}"/>
              </a:ext>
            </a:extLst>
          </p:cNvPr>
          <p:cNvSpPr txBox="1"/>
          <p:nvPr/>
        </p:nvSpPr>
        <p:spPr>
          <a:xfrm>
            <a:off x="6202016" y="4889436"/>
            <a:ext cx="6062870" cy="1477328"/>
          </a:xfrm>
          <a:prstGeom prst="rect">
            <a:avLst/>
          </a:prstGeom>
          <a:noFill/>
        </p:spPr>
        <p:txBody>
          <a:bodyPr wrap="square" rtlCol="0">
            <a:spAutoFit/>
          </a:bodyPr>
          <a:lstStyle/>
          <a:p>
            <a:r>
              <a:rPr lang="en-IN" b="1" dirty="0"/>
              <a:t>Insights:</a:t>
            </a:r>
          </a:p>
          <a:p>
            <a:pPr marL="285750" indent="-285750">
              <a:buFontTx/>
              <a:buChar char="-"/>
            </a:pPr>
            <a:r>
              <a:rPr lang="en-IN" dirty="0"/>
              <a:t>People enjoy singing songs  with the community and groups.</a:t>
            </a:r>
          </a:p>
          <a:p>
            <a:pPr marL="285750" indent="-285750">
              <a:buFontTx/>
              <a:buChar char="-"/>
            </a:pPr>
            <a:r>
              <a:rPr lang="en-IN" dirty="0"/>
              <a:t>People like singing the harmonies with the family and friends held by conductor Dillon</a:t>
            </a:r>
          </a:p>
        </p:txBody>
      </p:sp>
      <p:pic>
        <p:nvPicPr>
          <p:cNvPr id="5" name="Picture 4">
            <a:extLst>
              <a:ext uri="{FF2B5EF4-FFF2-40B4-BE49-F238E27FC236}">
                <a16:creationId xmlns:a16="http://schemas.microsoft.com/office/drawing/2014/main" id="{AEB69801-BE00-417F-9855-972FF2C3E11B}"/>
              </a:ext>
            </a:extLst>
          </p:cNvPr>
          <p:cNvPicPr>
            <a:picLocks noChangeAspect="1"/>
          </p:cNvPicPr>
          <p:nvPr/>
        </p:nvPicPr>
        <p:blipFill>
          <a:blip r:embed="rId4"/>
          <a:stretch>
            <a:fillRect/>
          </a:stretch>
        </p:blipFill>
        <p:spPr>
          <a:xfrm>
            <a:off x="159256" y="2257079"/>
            <a:ext cx="5834116" cy="2018505"/>
          </a:xfrm>
          <a:prstGeom prst="rect">
            <a:avLst/>
          </a:prstGeom>
        </p:spPr>
      </p:pic>
      <p:pic>
        <p:nvPicPr>
          <p:cNvPr id="8" name="Picture 7">
            <a:extLst>
              <a:ext uri="{FF2B5EF4-FFF2-40B4-BE49-F238E27FC236}">
                <a16:creationId xmlns:a16="http://schemas.microsoft.com/office/drawing/2014/main" id="{B8EBC374-CA99-4019-AB4B-E081E81E4390}"/>
              </a:ext>
            </a:extLst>
          </p:cNvPr>
          <p:cNvPicPr>
            <a:picLocks noChangeAspect="1"/>
          </p:cNvPicPr>
          <p:nvPr/>
        </p:nvPicPr>
        <p:blipFill>
          <a:blip r:embed="rId5"/>
          <a:stretch>
            <a:fillRect/>
          </a:stretch>
        </p:blipFill>
        <p:spPr>
          <a:xfrm>
            <a:off x="6421713" y="2308708"/>
            <a:ext cx="5531748" cy="1995715"/>
          </a:xfrm>
          <a:prstGeom prst="rect">
            <a:avLst/>
          </a:prstGeom>
        </p:spPr>
      </p:pic>
      <p:pic>
        <p:nvPicPr>
          <p:cNvPr id="18" name="Audio 17">
            <a:hlinkClick r:id="" action="ppaction://media"/>
            <a:extLst>
              <a:ext uri="{FF2B5EF4-FFF2-40B4-BE49-F238E27FC236}">
                <a16:creationId xmlns:a16="http://schemas.microsoft.com/office/drawing/2014/main" id="{2275811E-DDA7-4FE8-AF71-C3D7B1E7203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452472968"/>
      </p:ext>
    </p:extLst>
  </p:cSld>
  <p:clrMapOvr>
    <a:masterClrMapping/>
  </p:clrMapOvr>
  <mc:AlternateContent xmlns:mc="http://schemas.openxmlformats.org/markup-compatibility/2006" xmlns:p14="http://schemas.microsoft.com/office/powerpoint/2010/main">
    <mc:Choice Requires="p14">
      <p:transition spd="slow" p14:dur="2000" advTm="30088"/>
    </mc:Choice>
    <mc:Fallback xmlns="">
      <p:transition spd="slow" advTm="30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569D-EE7D-4D55-9829-6EBFAB529F9D}"/>
              </a:ext>
            </a:extLst>
          </p:cNvPr>
          <p:cNvSpPr>
            <a:spLocks noGrp="1"/>
          </p:cNvSpPr>
          <p:nvPr>
            <p:ph type="title"/>
          </p:nvPr>
        </p:nvSpPr>
        <p:spPr/>
        <p:txBody>
          <a:bodyPr/>
          <a:lstStyle/>
          <a:p>
            <a:r>
              <a:rPr lang="en-IN" b="1" dirty="0"/>
              <a:t>Further Analysis:</a:t>
            </a:r>
          </a:p>
        </p:txBody>
      </p:sp>
      <p:sp>
        <p:nvSpPr>
          <p:cNvPr id="3" name="Content Placeholder 2">
            <a:extLst>
              <a:ext uri="{FF2B5EF4-FFF2-40B4-BE49-F238E27FC236}">
                <a16:creationId xmlns:a16="http://schemas.microsoft.com/office/drawing/2014/main" id="{6A04119A-DDAE-4C16-BB5F-DC36BC60FE5E}"/>
              </a:ext>
            </a:extLst>
          </p:cNvPr>
          <p:cNvSpPr>
            <a:spLocks noGrp="1"/>
          </p:cNvSpPr>
          <p:nvPr>
            <p:ph idx="1"/>
          </p:nvPr>
        </p:nvSpPr>
        <p:spPr>
          <a:xfrm>
            <a:off x="624508" y="1560581"/>
            <a:ext cx="10942983" cy="758549"/>
          </a:xfrm>
        </p:spPr>
        <p:txBody>
          <a:bodyPr>
            <a:normAutofit/>
          </a:bodyPr>
          <a:lstStyle/>
          <a:p>
            <a:r>
              <a:rPr lang="en-IN" sz="2400" dirty="0"/>
              <a:t>Since, from both the years, it can be seen that people have mentioned about Dillon, further analysis is performed on what people think about Dillon.</a:t>
            </a:r>
          </a:p>
          <a:p>
            <a:endParaRPr lang="en-IN" sz="2400" dirty="0"/>
          </a:p>
        </p:txBody>
      </p:sp>
      <p:sp>
        <p:nvSpPr>
          <p:cNvPr id="4" name="TextBox 3">
            <a:extLst>
              <a:ext uri="{FF2B5EF4-FFF2-40B4-BE49-F238E27FC236}">
                <a16:creationId xmlns:a16="http://schemas.microsoft.com/office/drawing/2014/main" id="{155118E4-9014-45D1-9D71-E37931A74A51}"/>
              </a:ext>
            </a:extLst>
          </p:cNvPr>
          <p:cNvSpPr txBox="1"/>
          <p:nvPr/>
        </p:nvSpPr>
        <p:spPr>
          <a:xfrm>
            <a:off x="624508" y="3630553"/>
            <a:ext cx="5895562" cy="2862322"/>
          </a:xfrm>
          <a:prstGeom prst="rect">
            <a:avLst/>
          </a:prstGeom>
          <a:noFill/>
        </p:spPr>
        <p:txBody>
          <a:bodyPr wrap="square" rtlCol="0">
            <a:spAutoFit/>
          </a:bodyPr>
          <a:lstStyle/>
          <a:p>
            <a:r>
              <a:rPr lang="en-IN" sz="1800" b="1" dirty="0"/>
              <a:t>Based on the Modelling, we get the abilities of Dillon are:</a:t>
            </a:r>
          </a:p>
          <a:p>
            <a:endParaRPr lang="en-IN" sz="1800" dirty="0"/>
          </a:p>
          <a:p>
            <a:pPr marL="285750" indent="-285750">
              <a:buFontTx/>
              <a:buChar char="-"/>
            </a:pPr>
            <a:r>
              <a:rPr lang="en-IN" sz="1800" dirty="0"/>
              <a:t>Showing leadership qualities and making the choir inclusive for everyone with no differences.</a:t>
            </a:r>
          </a:p>
          <a:p>
            <a:pPr marL="285750" indent="-285750">
              <a:buFontTx/>
              <a:buChar char="-"/>
            </a:pPr>
            <a:endParaRPr lang="en-IN" sz="1800" dirty="0"/>
          </a:p>
          <a:p>
            <a:pPr marL="285750" indent="-285750">
              <a:buFontTx/>
              <a:buChar char="-"/>
            </a:pPr>
            <a:r>
              <a:rPr lang="en-IN" sz="1800" dirty="0"/>
              <a:t>Having high energy levels and good sense of humour and creativity than other conductors.</a:t>
            </a:r>
          </a:p>
          <a:p>
            <a:endParaRPr lang="en-IN" sz="1800" dirty="0"/>
          </a:p>
          <a:p>
            <a:pPr marL="285750" indent="-285750">
              <a:buFontTx/>
              <a:buChar char="-"/>
            </a:pPr>
            <a:r>
              <a:rPr lang="en-IN" sz="1800" dirty="0"/>
              <a:t>Providing companionship to everyone in genre of harmonies with expertise.</a:t>
            </a:r>
          </a:p>
        </p:txBody>
      </p:sp>
      <p:pic>
        <p:nvPicPr>
          <p:cNvPr id="5" name="Content Placeholder 3">
            <a:extLst>
              <a:ext uri="{FF2B5EF4-FFF2-40B4-BE49-F238E27FC236}">
                <a16:creationId xmlns:a16="http://schemas.microsoft.com/office/drawing/2014/main" id="{10F97A63-4C56-413F-80EC-763D61441163}"/>
              </a:ext>
            </a:extLst>
          </p:cNvPr>
          <p:cNvPicPr>
            <a:picLocks/>
          </p:cNvPicPr>
          <p:nvPr/>
        </p:nvPicPr>
        <p:blipFill>
          <a:blip r:embed="rId4"/>
          <a:stretch>
            <a:fillRect/>
          </a:stretch>
        </p:blipFill>
        <p:spPr>
          <a:xfrm>
            <a:off x="6731552" y="3134139"/>
            <a:ext cx="4939748" cy="3713370"/>
          </a:xfrm>
          <a:prstGeom prst="rect">
            <a:avLst/>
          </a:prstGeom>
        </p:spPr>
      </p:pic>
      <p:pic>
        <p:nvPicPr>
          <p:cNvPr id="8" name="Audio 7">
            <a:hlinkClick r:id="" action="ppaction://media"/>
            <a:extLst>
              <a:ext uri="{FF2B5EF4-FFF2-40B4-BE49-F238E27FC236}">
                <a16:creationId xmlns:a16="http://schemas.microsoft.com/office/drawing/2014/main" id="{57E2B2D7-653F-4107-A8B3-396C9D8D20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pic>
        <p:nvPicPr>
          <p:cNvPr id="10" name="Picture 9">
            <a:extLst>
              <a:ext uri="{FF2B5EF4-FFF2-40B4-BE49-F238E27FC236}">
                <a16:creationId xmlns:a16="http://schemas.microsoft.com/office/drawing/2014/main" id="{22086E78-9650-4E74-840D-72F218C29E26}"/>
              </a:ext>
            </a:extLst>
          </p:cNvPr>
          <p:cNvPicPr>
            <a:picLocks noChangeAspect="1"/>
          </p:cNvPicPr>
          <p:nvPr/>
        </p:nvPicPr>
        <p:blipFill>
          <a:blip r:embed="rId6"/>
          <a:stretch>
            <a:fillRect/>
          </a:stretch>
        </p:blipFill>
        <p:spPr>
          <a:xfrm>
            <a:off x="946219" y="2514600"/>
            <a:ext cx="4867275" cy="914400"/>
          </a:xfrm>
          <a:prstGeom prst="rect">
            <a:avLst/>
          </a:prstGeom>
        </p:spPr>
      </p:pic>
    </p:spTree>
    <p:extLst>
      <p:ext uri="{BB962C8B-B14F-4D97-AF65-F5344CB8AC3E}">
        <p14:creationId xmlns:p14="http://schemas.microsoft.com/office/powerpoint/2010/main" val="3605886805"/>
      </p:ext>
    </p:extLst>
  </p:cSld>
  <p:clrMapOvr>
    <a:masterClrMapping/>
  </p:clrMapOvr>
  <mc:AlternateContent xmlns:mc="http://schemas.openxmlformats.org/markup-compatibility/2006" xmlns:p14="http://schemas.microsoft.com/office/powerpoint/2010/main">
    <mc:Choice Requires="p14">
      <p:transition spd="slow" p14:dur="2000" advTm="36595"/>
    </mc:Choice>
    <mc:Fallback xmlns="">
      <p:transition spd="slow" advTm="365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A4AEE-F28A-4CB6-AF12-CAA717E82819}"/>
              </a:ext>
            </a:extLst>
          </p:cNvPr>
          <p:cNvSpPr>
            <a:spLocks noGrp="1"/>
          </p:cNvSpPr>
          <p:nvPr>
            <p:ph type="title"/>
          </p:nvPr>
        </p:nvSpPr>
        <p:spPr>
          <a:xfrm>
            <a:off x="705679" y="370817"/>
            <a:ext cx="10515600" cy="1325563"/>
          </a:xfrm>
        </p:spPr>
        <p:txBody>
          <a:bodyPr/>
          <a:lstStyle/>
          <a:p>
            <a:r>
              <a:rPr lang="en-IN" b="1" u="sng" dirty="0"/>
              <a:t>Recommendation</a:t>
            </a:r>
            <a:r>
              <a:rPr lang="en-IN" b="1" dirty="0"/>
              <a:t> :</a:t>
            </a:r>
          </a:p>
        </p:txBody>
      </p:sp>
      <p:sp>
        <p:nvSpPr>
          <p:cNvPr id="3" name="Content Placeholder 2">
            <a:extLst>
              <a:ext uri="{FF2B5EF4-FFF2-40B4-BE49-F238E27FC236}">
                <a16:creationId xmlns:a16="http://schemas.microsoft.com/office/drawing/2014/main" id="{44DD6B79-25D9-4D7F-9DE1-3F86CECED404}"/>
              </a:ext>
            </a:extLst>
          </p:cNvPr>
          <p:cNvSpPr>
            <a:spLocks noGrp="1"/>
          </p:cNvSpPr>
          <p:nvPr>
            <p:ph idx="1"/>
          </p:nvPr>
        </p:nvSpPr>
        <p:spPr>
          <a:xfrm>
            <a:off x="232781" y="1473063"/>
            <a:ext cx="10515600" cy="4351338"/>
          </a:xfrm>
        </p:spPr>
        <p:txBody>
          <a:bodyPr>
            <a:normAutofit/>
          </a:bodyPr>
          <a:lstStyle/>
          <a:p>
            <a:pPr marL="457200" lvl="1" indent="0">
              <a:buNone/>
            </a:pPr>
            <a:endParaRPr lang="en-IN" dirty="0"/>
          </a:p>
          <a:p>
            <a:pPr lvl="1"/>
            <a:r>
              <a:rPr lang="en-IN" dirty="0"/>
              <a:t>Increase the frequency of the choirs conducted by the Dillon across all the choir locations. Since people have expressed to like Dillon’s performance. It would help to create positive experience for people towards the choir.</a:t>
            </a:r>
          </a:p>
          <a:p>
            <a:pPr lvl="1"/>
            <a:endParaRPr lang="en-IN" dirty="0"/>
          </a:p>
          <a:p>
            <a:pPr lvl="1"/>
            <a:r>
              <a:rPr lang="en-IN" dirty="0"/>
              <a:t>Moreover, Dillon can provide training to the conductors to maintain the similar positive experience across all the choirs.</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0BBB35A7-F99A-4D59-B864-C65897995765}"/>
              </a:ext>
            </a:extLst>
          </p:cNvPr>
          <p:cNvPicPr>
            <a:picLocks noChangeAspect="1"/>
          </p:cNvPicPr>
          <p:nvPr/>
        </p:nvPicPr>
        <p:blipFill>
          <a:blip r:embed="rId4"/>
          <a:stretch>
            <a:fillRect/>
          </a:stretch>
        </p:blipFill>
        <p:spPr>
          <a:xfrm flipH="1">
            <a:off x="12008421" y="20550"/>
            <a:ext cx="183579" cy="6858000"/>
          </a:xfrm>
          <a:prstGeom prst="rect">
            <a:avLst/>
          </a:prstGeom>
        </p:spPr>
      </p:pic>
      <p:pic>
        <p:nvPicPr>
          <p:cNvPr id="7" name="Picture 6">
            <a:extLst>
              <a:ext uri="{FF2B5EF4-FFF2-40B4-BE49-F238E27FC236}">
                <a16:creationId xmlns:a16="http://schemas.microsoft.com/office/drawing/2014/main" id="{2FB9C4BD-0972-4941-A74C-5DA222B6B9E6}"/>
              </a:ext>
            </a:extLst>
          </p:cNvPr>
          <p:cNvPicPr>
            <a:picLocks noChangeAspect="1"/>
          </p:cNvPicPr>
          <p:nvPr/>
        </p:nvPicPr>
        <p:blipFill>
          <a:blip r:embed="rId5"/>
          <a:stretch>
            <a:fillRect/>
          </a:stretch>
        </p:blipFill>
        <p:spPr>
          <a:xfrm>
            <a:off x="5212971" y="370817"/>
            <a:ext cx="1466125" cy="1264398"/>
          </a:xfrm>
          <a:prstGeom prst="rect">
            <a:avLst/>
          </a:prstGeom>
        </p:spPr>
      </p:pic>
      <p:pic>
        <p:nvPicPr>
          <p:cNvPr id="8" name="Picture 7">
            <a:extLst>
              <a:ext uri="{FF2B5EF4-FFF2-40B4-BE49-F238E27FC236}">
                <a16:creationId xmlns:a16="http://schemas.microsoft.com/office/drawing/2014/main" id="{52EBFC3A-A881-4CB5-AF3B-43277FFE8A0D}"/>
              </a:ext>
            </a:extLst>
          </p:cNvPr>
          <p:cNvPicPr>
            <a:picLocks noChangeAspect="1"/>
          </p:cNvPicPr>
          <p:nvPr/>
        </p:nvPicPr>
        <p:blipFill>
          <a:blip r:embed="rId6"/>
          <a:stretch>
            <a:fillRect/>
          </a:stretch>
        </p:blipFill>
        <p:spPr>
          <a:xfrm>
            <a:off x="0" y="5961555"/>
            <a:ext cx="816879" cy="896445"/>
          </a:xfrm>
          <a:prstGeom prst="rect">
            <a:avLst/>
          </a:prstGeom>
        </p:spPr>
      </p:pic>
      <p:pic>
        <p:nvPicPr>
          <p:cNvPr id="10" name="Audio 9">
            <a:hlinkClick r:id="" action="ppaction://media"/>
            <a:extLst>
              <a:ext uri="{FF2B5EF4-FFF2-40B4-BE49-F238E27FC236}">
                <a16:creationId xmlns:a16="http://schemas.microsoft.com/office/drawing/2014/main" id="{A004EEBF-A975-42B1-9452-0F74E2FAA97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01542735"/>
      </p:ext>
    </p:extLst>
  </p:cSld>
  <p:clrMapOvr>
    <a:masterClrMapping/>
  </p:clrMapOvr>
  <mc:AlternateContent xmlns:mc="http://schemas.openxmlformats.org/markup-compatibility/2006" xmlns:p14="http://schemas.microsoft.com/office/powerpoint/2010/main">
    <mc:Choice Requires="p14">
      <p:transition spd="slow" p14:dur="2000" advTm="21393"/>
    </mc:Choice>
    <mc:Fallback xmlns="">
      <p:transition spd="slow" advTm="21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5B0053A-32D5-48DA-A1D0-1C3DB956A1D8}"/>
              </a:ext>
            </a:extLst>
          </p:cNvPr>
          <p:cNvSpPr txBox="1">
            <a:spLocks/>
          </p:cNvSpPr>
          <p:nvPr/>
        </p:nvSpPr>
        <p:spPr>
          <a:xfrm>
            <a:off x="1311105" y="1703692"/>
            <a:ext cx="6467867" cy="3450613"/>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8800"/>
              <a:t>Thank You</a:t>
            </a:r>
            <a:endParaRPr lang="en-IN" sz="8800" dirty="0"/>
          </a:p>
        </p:txBody>
      </p:sp>
      <p:sp>
        <p:nvSpPr>
          <p:cNvPr id="5" name="Rectangle 4">
            <a:extLst>
              <a:ext uri="{FF2B5EF4-FFF2-40B4-BE49-F238E27FC236}">
                <a16:creationId xmlns:a16="http://schemas.microsoft.com/office/drawing/2014/main" id="{AF458A9B-D920-46DF-A4FD-CD223802C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6A92D7F-8223-408C-90FD-0C1163E16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503E5172-0918-48F9-853B-66FD573850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3987" y="2857501"/>
            <a:ext cx="1142998" cy="1142998"/>
          </a:xfrm>
          <a:prstGeom prst="rect">
            <a:avLst/>
          </a:prstGeom>
        </p:spPr>
      </p:pic>
      <p:pic>
        <p:nvPicPr>
          <p:cNvPr id="8" name="Audio 7">
            <a:hlinkClick r:id="" action="ppaction://media"/>
            <a:extLst>
              <a:ext uri="{FF2B5EF4-FFF2-40B4-BE49-F238E27FC236}">
                <a16:creationId xmlns:a16="http://schemas.microsoft.com/office/drawing/2014/main" id="{1B32E08D-D4F5-4228-8E57-B0BEC3A0647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98900824"/>
      </p:ext>
    </p:extLst>
  </p:cSld>
  <p:clrMapOvr>
    <a:masterClrMapping/>
  </p:clrMapOvr>
  <mc:AlternateContent xmlns:mc="http://schemas.openxmlformats.org/markup-compatibility/2006" xmlns:p14="http://schemas.microsoft.com/office/powerpoint/2010/main">
    <mc:Choice Requires="p14">
      <p:transition spd="slow" p14:dur="2000" advTm="2473"/>
    </mc:Choice>
    <mc:Fallback xmlns="">
      <p:transition spd="slow" advTm="2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9DC7A-560B-4BC9-9502-77B2543A3E9A}"/>
              </a:ext>
            </a:extLst>
          </p:cNvPr>
          <p:cNvSpPr>
            <a:spLocks noGrp="1"/>
          </p:cNvSpPr>
          <p:nvPr>
            <p:ph type="title"/>
          </p:nvPr>
        </p:nvSpPr>
        <p:spPr/>
        <p:txBody>
          <a:bodyPr/>
          <a:lstStyle/>
          <a:p>
            <a:r>
              <a:rPr lang="en-IN" b="1" dirty="0"/>
              <a:t>Advanced Data Analytics </a:t>
            </a:r>
          </a:p>
        </p:txBody>
      </p:sp>
      <p:pic>
        <p:nvPicPr>
          <p:cNvPr id="4" name="Picture 3">
            <a:extLst>
              <a:ext uri="{FF2B5EF4-FFF2-40B4-BE49-F238E27FC236}">
                <a16:creationId xmlns:a16="http://schemas.microsoft.com/office/drawing/2014/main" id="{D87A6224-112B-48D5-96D4-54C71A77914D}"/>
              </a:ext>
            </a:extLst>
          </p:cNvPr>
          <p:cNvPicPr>
            <a:picLocks noChangeAspect="1"/>
          </p:cNvPicPr>
          <p:nvPr/>
        </p:nvPicPr>
        <p:blipFill>
          <a:blip r:embed="rId4"/>
          <a:stretch>
            <a:fillRect/>
          </a:stretch>
        </p:blipFill>
        <p:spPr>
          <a:xfrm>
            <a:off x="0" y="5961555"/>
            <a:ext cx="816879" cy="896445"/>
          </a:xfrm>
          <a:prstGeom prst="rect">
            <a:avLst/>
          </a:prstGeom>
        </p:spPr>
      </p:pic>
      <p:sp>
        <p:nvSpPr>
          <p:cNvPr id="8" name="TextBox 7">
            <a:extLst>
              <a:ext uri="{FF2B5EF4-FFF2-40B4-BE49-F238E27FC236}">
                <a16:creationId xmlns:a16="http://schemas.microsoft.com/office/drawing/2014/main" id="{9D62875B-5D30-4BB9-AB11-F50AE3692716}"/>
              </a:ext>
            </a:extLst>
          </p:cNvPr>
          <p:cNvSpPr txBox="1"/>
          <p:nvPr/>
        </p:nvSpPr>
        <p:spPr>
          <a:xfrm>
            <a:off x="816879" y="2175903"/>
            <a:ext cx="10023399" cy="3847207"/>
          </a:xfrm>
          <a:prstGeom prst="rect">
            <a:avLst/>
          </a:prstGeom>
          <a:noFill/>
        </p:spPr>
        <p:txBody>
          <a:bodyPr wrap="square" rtlCol="0">
            <a:spAutoFit/>
          </a:bodyPr>
          <a:lstStyle/>
          <a:p>
            <a:r>
              <a:rPr lang="en-IN" sz="2800" b="1" u="sng" dirty="0"/>
              <a:t>Business Problem</a:t>
            </a:r>
            <a:r>
              <a:rPr lang="en-IN" sz="2800" b="1" dirty="0"/>
              <a:t> :</a:t>
            </a:r>
          </a:p>
          <a:p>
            <a:endParaRPr lang="en-IN" sz="2400" dirty="0"/>
          </a:p>
          <a:p>
            <a:pPr marL="342900" indent="-342900">
              <a:buFont typeface="Wingdings" panose="05000000000000000000" pitchFamily="2" charset="2"/>
              <a:buChar char="Ø"/>
            </a:pPr>
            <a:r>
              <a:rPr lang="en-US" sz="2400" dirty="0"/>
              <a:t>How do people view their weekly ‘choir’ experience?</a:t>
            </a:r>
          </a:p>
          <a:p>
            <a:pPr marL="800100" lvl="1" indent="-342900">
              <a:buFont typeface="Arial" panose="020B0604020202020204" pitchFamily="34" charset="0"/>
              <a:buChar char="•"/>
            </a:pPr>
            <a:r>
              <a:rPr lang="en-IN" sz="2400" dirty="0"/>
              <a:t>Has this changed</a:t>
            </a:r>
          </a:p>
          <a:p>
            <a:endParaRPr lang="en-IN" sz="2400" b="1" dirty="0"/>
          </a:p>
          <a:p>
            <a:endParaRPr lang="en-IN" sz="2400" b="1" dirty="0"/>
          </a:p>
          <a:p>
            <a:endParaRPr lang="en-IN" sz="2400" b="1" dirty="0"/>
          </a:p>
          <a:p>
            <a:endParaRPr lang="en-IN" sz="2400" b="1" dirty="0"/>
          </a:p>
          <a:p>
            <a:endParaRPr lang="en-IN" sz="2400" b="1" dirty="0"/>
          </a:p>
          <a:p>
            <a:endParaRPr lang="en-IN" sz="2400" b="1" dirty="0"/>
          </a:p>
        </p:txBody>
      </p:sp>
      <p:pic>
        <p:nvPicPr>
          <p:cNvPr id="16" name="Picture 15">
            <a:extLst>
              <a:ext uri="{FF2B5EF4-FFF2-40B4-BE49-F238E27FC236}">
                <a16:creationId xmlns:a16="http://schemas.microsoft.com/office/drawing/2014/main" id="{D03A7E20-E8A8-4299-9B0A-56E1CF62E739}"/>
              </a:ext>
            </a:extLst>
          </p:cNvPr>
          <p:cNvPicPr>
            <a:picLocks noChangeAspect="1"/>
          </p:cNvPicPr>
          <p:nvPr/>
        </p:nvPicPr>
        <p:blipFill>
          <a:blip r:embed="rId5"/>
          <a:stretch>
            <a:fillRect/>
          </a:stretch>
        </p:blipFill>
        <p:spPr>
          <a:xfrm>
            <a:off x="6668763" y="1027906"/>
            <a:ext cx="1952625" cy="1876425"/>
          </a:xfrm>
          <a:prstGeom prst="rect">
            <a:avLst/>
          </a:prstGeom>
        </p:spPr>
      </p:pic>
      <p:pic>
        <p:nvPicPr>
          <p:cNvPr id="20" name="Picture 19">
            <a:extLst>
              <a:ext uri="{FF2B5EF4-FFF2-40B4-BE49-F238E27FC236}">
                <a16:creationId xmlns:a16="http://schemas.microsoft.com/office/drawing/2014/main" id="{2FD1089E-3930-4796-AF3D-AD8E3A7527F4}"/>
              </a:ext>
            </a:extLst>
          </p:cNvPr>
          <p:cNvPicPr>
            <a:picLocks noChangeAspect="1"/>
          </p:cNvPicPr>
          <p:nvPr/>
        </p:nvPicPr>
        <p:blipFill>
          <a:blip r:embed="rId6"/>
          <a:stretch>
            <a:fillRect/>
          </a:stretch>
        </p:blipFill>
        <p:spPr>
          <a:xfrm flipH="1">
            <a:off x="12008421" y="20550"/>
            <a:ext cx="183579" cy="6858000"/>
          </a:xfrm>
          <a:prstGeom prst="rect">
            <a:avLst/>
          </a:prstGeom>
        </p:spPr>
      </p:pic>
      <p:pic>
        <p:nvPicPr>
          <p:cNvPr id="24" name="Audio 23">
            <a:hlinkClick r:id="" action="ppaction://media"/>
            <a:extLst>
              <a:ext uri="{FF2B5EF4-FFF2-40B4-BE49-F238E27FC236}">
                <a16:creationId xmlns:a16="http://schemas.microsoft.com/office/drawing/2014/main" id="{876FBF14-8162-42D0-BF89-31A9C683C8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011007229"/>
      </p:ext>
    </p:extLst>
  </p:cSld>
  <p:clrMapOvr>
    <a:masterClrMapping/>
  </p:clrMapOvr>
  <mc:AlternateContent xmlns:mc="http://schemas.openxmlformats.org/markup-compatibility/2006" xmlns:p14="http://schemas.microsoft.com/office/powerpoint/2010/main">
    <mc:Choice Requires="p14">
      <p:transition spd="slow" p14:dur="2000" advTm="10676"/>
    </mc:Choice>
    <mc:Fallback xmlns="">
      <p:transition spd="slow" advTm="10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87DFC-C2DF-4802-93CD-F50DBBAE0324}"/>
              </a:ext>
            </a:extLst>
          </p:cNvPr>
          <p:cNvSpPr>
            <a:spLocks noGrp="1"/>
          </p:cNvSpPr>
          <p:nvPr>
            <p:ph type="title"/>
          </p:nvPr>
        </p:nvSpPr>
        <p:spPr/>
        <p:txBody>
          <a:bodyPr/>
          <a:lstStyle/>
          <a:p>
            <a:r>
              <a:rPr lang="en-IN" b="1" u="sng" dirty="0"/>
              <a:t>Table of Contents:</a:t>
            </a:r>
            <a:endParaRPr lang="en-IN" dirty="0"/>
          </a:p>
        </p:txBody>
      </p:sp>
      <p:sp>
        <p:nvSpPr>
          <p:cNvPr id="3" name="Content Placeholder 2">
            <a:extLst>
              <a:ext uri="{FF2B5EF4-FFF2-40B4-BE49-F238E27FC236}">
                <a16:creationId xmlns:a16="http://schemas.microsoft.com/office/drawing/2014/main" id="{B11C2B30-D8ED-4CB5-8A80-E5725A2753CF}"/>
              </a:ext>
            </a:extLst>
          </p:cNvPr>
          <p:cNvSpPr>
            <a:spLocks noGrp="1"/>
          </p:cNvSpPr>
          <p:nvPr>
            <p:ph idx="1"/>
          </p:nvPr>
        </p:nvSpPr>
        <p:spPr>
          <a:xfrm>
            <a:off x="838200" y="1825625"/>
            <a:ext cx="10515600" cy="3104184"/>
          </a:xfrm>
        </p:spPr>
        <p:txBody>
          <a:bodyPr>
            <a:normAutofit/>
          </a:bodyPr>
          <a:lstStyle/>
          <a:p>
            <a:r>
              <a:rPr lang="en-IN" sz="2800" dirty="0"/>
              <a:t>Hypothesis</a:t>
            </a:r>
          </a:p>
          <a:p>
            <a:r>
              <a:rPr lang="en-IN" sz="2800" dirty="0"/>
              <a:t>Data Preparation</a:t>
            </a:r>
            <a:endParaRPr lang="en-IN" dirty="0"/>
          </a:p>
          <a:p>
            <a:r>
              <a:rPr lang="en-IN" dirty="0"/>
              <a:t>Modelling</a:t>
            </a:r>
            <a:endParaRPr lang="en-IN" sz="2800" dirty="0"/>
          </a:p>
          <a:p>
            <a:r>
              <a:rPr lang="en-IN" sz="2800" dirty="0"/>
              <a:t>Hypothesis Test Outcome </a:t>
            </a:r>
          </a:p>
          <a:p>
            <a:r>
              <a:rPr lang="en-IN" dirty="0"/>
              <a:t>Further Analysis and Literature.</a:t>
            </a:r>
          </a:p>
          <a:p>
            <a:r>
              <a:rPr lang="en-IN" dirty="0"/>
              <a:t>Recommendations.</a:t>
            </a:r>
          </a:p>
          <a:p>
            <a:endParaRPr lang="en-IN" dirty="0"/>
          </a:p>
        </p:txBody>
      </p:sp>
      <p:pic>
        <p:nvPicPr>
          <p:cNvPr id="4" name="Picture 3">
            <a:extLst>
              <a:ext uri="{FF2B5EF4-FFF2-40B4-BE49-F238E27FC236}">
                <a16:creationId xmlns:a16="http://schemas.microsoft.com/office/drawing/2014/main" id="{FB3AF4E9-B4AB-4018-808D-3350356F52B0}"/>
              </a:ext>
            </a:extLst>
          </p:cNvPr>
          <p:cNvPicPr>
            <a:picLocks noChangeAspect="1"/>
          </p:cNvPicPr>
          <p:nvPr/>
        </p:nvPicPr>
        <p:blipFill>
          <a:blip r:embed="rId4"/>
          <a:stretch>
            <a:fillRect/>
          </a:stretch>
        </p:blipFill>
        <p:spPr>
          <a:xfrm>
            <a:off x="0" y="5961555"/>
            <a:ext cx="816879" cy="896445"/>
          </a:xfrm>
          <a:prstGeom prst="rect">
            <a:avLst/>
          </a:prstGeom>
        </p:spPr>
      </p:pic>
      <p:sp>
        <p:nvSpPr>
          <p:cNvPr id="8" name="Rectangle 7">
            <a:extLst>
              <a:ext uri="{FF2B5EF4-FFF2-40B4-BE49-F238E27FC236}">
                <a16:creationId xmlns:a16="http://schemas.microsoft.com/office/drawing/2014/main" id="{EB87FAA1-6FE6-415D-8C97-776C5BC7F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1280" y="15240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5417954-5454-4482-8AE0-E7A1E2B20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7800" y="25113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r chart">
            <a:extLst>
              <a:ext uri="{FF2B5EF4-FFF2-40B4-BE49-F238E27FC236}">
                <a16:creationId xmlns:a16="http://schemas.microsoft.com/office/drawing/2014/main" id="{3CDCA186-35A3-454C-AB29-121757CC6E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66389" y="3110402"/>
            <a:ext cx="1142998" cy="1142998"/>
          </a:xfrm>
          <a:prstGeom prst="rect">
            <a:avLst/>
          </a:prstGeom>
        </p:spPr>
      </p:pic>
      <p:pic>
        <p:nvPicPr>
          <p:cNvPr id="12" name="Audio 11">
            <a:hlinkClick r:id="" action="ppaction://media"/>
            <a:extLst>
              <a:ext uri="{FF2B5EF4-FFF2-40B4-BE49-F238E27FC236}">
                <a16:creationId xmlns:a16="http://schemas.microsoft.com/office/drawing/2014/main" id="{6693C440-EFB2-49C6-8486-256D88F2C7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509644403"/>
      </p:ext>
    </p:extLst>
  </p:cSld>
  <p:clrMapOvr>
    <a:masterClrMapping/>
  </p:clrMapOvr>
  <mc:AlternateContent xmlns:mc="http://schemas.openxmlformats.org/markup-compatibility/2006" xmlns:p14="http://schemas.microsoft.com/office/powerpoint/2010/main">
    <mc:Choice Requires="p14">
      <p:transition spd="slow" p14:dur="2000" advTm="15400"/>
    </mc:Choice>
    <mc:Fallback xmlns="">
      <p:transition spd="slow" advTm="15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F02A-AD1E-4A5D-B1A5-DED4C9F30A47}"/>
              </a:ext>
            </a:extLst>
          </p:cNvPr>
          <p:cNvSpPr>
            <a:spLocks noGrp="1"/>
          </p:cNvSpPr>
          <p:nvPr>
            <p:ph type="title"/>
          </p:nvPr>
        </p:nvSpPr>
        <p:spPr/>
        <p:txBody>
          <a:bodyPr/>
          <a:lstStyle/>
          <a:p>
            <a:r>
              <a:rPr lang="en-IN" b="1" u="sng" dirty="0"/>
              <a:t>Hypothesis</a:t>
            </a:r>
            <a:r>
              <a:rPr lang="en-IN" b="1" dirty="0"/>
              <a:t> :</a:t>
            </a:r>
          </a:p>
        </p:txBody>
      </p:sp>
      <p:sp>
        <p:nvSpPr>
          <p:cNvPr id="3" name="Content Placeholder 2">
            <a:extLst>
              <a:ext uri="{FF2B5EF4-FFF2-40B4-BE49-F238E27FC236}">
                <a16:creationId xmlns:a16="http://schemas.microsoft.com/office/drawing/2014/main" id="{B4142807-E0DA-471F-ADFC-7639D0F7C67C}"/>
              </a:ext>
            </a:extLst>
          </p:cNvPr>
          <p:cNvSpPr>
            <a:spLocks noGrp="1"/>
          </p:cNvSpPr>
          <p:nvPr>
            <p:ph idx="1"/>
          </p:nvPr>
        </p:nvSpPr>
        <p:spPr/>
        <p:txBody>
          <a:bodyPr>
            <a:normAutofit/>
          </a:bodyPr>
          <a:lstStyle/>
          <a:p>
            <a:r>
              <a:rPr lang="en-IN" dirty="0"/>
              <a:t>Choir members in the year 2021 are estimated to have a lower negative opinion and higher neutral opinion on the choir compared to the year 2019.</a:t>
            </a:r>
          </a:p>
          <a:p>
            <a:endParaRPr lang="en-IN" dirty="0"/>
          </a:p>
          <a:p>
            <a:r>
              <a:rPr lang="en-IN" b="1" dirty="0"/>
              <a:t>Test Method:  </a:t>
            </a:r>
            <a:r>
              <a:rPr lang="en-IN" dirty="0"/>
              <a:t>Sentiment Analysis </a:t>
            </a:r>
          </a:p>
          <a:p>
            <a:endParaRPr lang="en-IN" dirty="0"/>
          </a:p>
          <a:p>
            <a:r>
              <a:rPr lang="en-IN" b="1" dirty="0"/>
              <a:t>Tools: </a:t>
            </a:r>
            <a:r>
              <a:rPr lang="en-IN" dirty="0"/>
              <a:t>Python</a:t>
            </a:r>
          </a:p>
          <a:p>
            <a:endParaRPr lang="en-IN" b="1" dirty="0"/>
          </a:p>
          <a:p>
            <a:endParaRPr lang="en-IN" b="1" dirty="0"/>
          </a:p>
        </p:txBody>
      </p:sp>
      <p:pic>
        <p:nvPicPr>
          <p:cNvPr id="4" name="Picture 3">
            <a:extLst>
              <a:ext uri="{FF2B5EF4-FFF2-40B4-BE49-F238E27FC236}">
                <a16:creationId xmlns:a16="http://schemas.microsoft.com/office/drawing/2014/main" id="{A9959617-9E5B-4F04-9866-3B6B6F3C90F8}"/>
              </a:ext>
            </a:extLst>
          </p:cNvPr>
          <p:cNvPicPr>
            <a:picLocks noChangeAspect="1"/>
          </p:cNvPicPr>
          <p:nvPr/>
        </p:nvPicPr>
        <p:blipFill>
          <a:blip r:embed="rId4"/>
          <a:stretch>
            <a:fillRect/>
          </a:stretch>
        </p:blipFill>
        <p:spPr>
          <a:xfrm>
            <a:off x="0" y="5961555"/>
            <a:ext cx="816879" cy="896445"/>
          </a:xfrm>
          <a:prstGeom prst="rect">
            <a:avLst/>
          </a:prstGeom>
        </p:spPr>
      </p:pic>
      <p:pic>
        <p:nvPicPr>
          <p:cNvPr id="5" name="Picture 4">
            <a:extLst>
              <a:ext uri="{FF2B5EF4-FFF2-40B4-BE49-F238E27FC236}">
                <a16:creationId xmlns:a16="http://schemas.microsoft.com/office/drawing/2014/main" id="{68092D48-94F9-49A3-849D-E31CC12330B1}"/>
              </a:ext>
            </a:extLst>
          </p:cNvPr>
          <p:cNvPicPr>
            <a:picLocks noChangeAspect="1"/>
          </p:cNvPicPr>
          <p:nvPr/>
        </p:nvPicPr>
        <p:blipFill>
          <a:blip r:embed="rId5"/>
          <a:stretch>
            <a:fillRect/>
          </a:stretch>
        </p:blipFill>
        <p:spPr>
          <a:xfrm flipH="1">
            <a:off x="12008421" y="20550"/>
            <a:ext cx="183579" cy="6858000"/>
          </a:xfrm>
          <a:prstGeom prst="rect">
            <a:avLst/>
          </a:prstGeom>
        </p:spPr>
      </p:pic>
      <p:pic>
        <p:nvPicPr>
          <p:cNvPr id="8" name="Audio 7">
            <a:hlinkClick r:id="" action="ppaction://media"/>
            <a:extLst>
              <a:ext uri="{FF2B5EF4-FFF2-40B4-BE49-F238E27FC236}">
                <a16:creationId xmlns:a16="http://schemas.microsoft.com/office/drawing/2014/main" id="{C4168FC8-9E92-420F-9F33-E9FECD181A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077076103"/>
      </p:ext>
    </p:extLst>
  </p:cSld>
  <p:clrMapOvr>
    <a:masterClrMapping/>
  </p:clrMapOvr>
  <mc:AlternateContent xmlns:mc="http://schemas.openxmlformats.org/markup-compatibility/2006" xmlns:p14="http://schemas.microsoft.com/office/powerpoint/2010/main">
    <mc:Choice Requires="p14">
      <p:transition spd="slow" p14:dur="2000" advTm="22911"/>
    </mc:Choice>
    <mc:Fallback xmlns="">
      <p:transition spd="slow" advTm="22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C9F8D-EC1A-4EA3-8FE8-618407391DBC}"/>
              </a:ext>
            </a:extLst>
          </p:cNvPr>
          <p:cNvSpPr>
            <a:spLocks noGrp="1"/>
          </p:cNvSpPr>
          <p:nvPr>
            <p:ph type="title"/>
          </p:nvPr>
        </p:nvSpPr>
        <p:spPr>
          <a:xfrm>
            <a:off x="739726" y="-635"/>
            <a:ext cx="10515600" cy="1325563"/>
          </a:xfrm>
        </p:spPr>
        <p:txBody>
          <a:bodyPr/>
          <a:lstStyle/>
          <a:p>
            <a:r>
              <a:rPr lang="en-IN" b="1" u="sng" dirty="0"/>
              <a:t>Data Preparation:</a:t>
            </a:r>
          </a:p>
        </p:txBody>
      </p:sp>
      <p:sp>
        <p:nvSpPr>
          <p:cNvPr id="3" name="Content Placeholder 2">
            <a:extLst>
              <a:ext uri="{FF2B5EF4-FFF2-40B4-BE49-F238E27FC236}">
                <a16:creationId xmlns:a16="http://schemas.microsoft.com/office/drawing/2014/main" id="{C4C362BB-3425-4CD5-9BE7-D55A0372BC1A}"/>
              </a:ext>
            </a:extLst>
          </p:cNvPr>
          <p:cNvSpPr>
            <a:spLocks noGrp="1"/>
          </p:cNvSpPr>
          <p:nvPr>
            <p:ph idx="1"/>
          </p:nvPr>
        </p:nvSpPr>
        <p:spPr>
          <a:xfrm>
            <a:off x="739726" y="1253331"/>
            <a:ext cx="10515600" cy="4351338"/>
          </a:xfrm>
        </p:spPr>
        <p:txBody>
          <a:bodyPr/>
          <a:lstStyle/>
          <a:p>
            <a:r>
              <a:rPr lang="en-IN" dirty="0"/>
              <a:t>Data Used from the Years 2019 and 2021.</a:t>
            </a:r>
          </a:p>
          <a:p>
            <a:r>
              <a:rPr lang="en-IN" dirty="0"/>
              <a:t>Questions Considered were:</a:t>
            </a:r>
          </a:p>
          <a:p>
            <a:pPr lvl="1"/>
            <a:r>
              <a:rPr lang="en-IN" b="1" dirty="0"/>
              <a:t>2019:</a:t>
            </a:r>
          </a:p>
          <a:p>
            <a:pPr lvl="2"/>
            <a:r>
              <a:rPr lang="en-US" dirty="0"/>
              <a:t>Is there anything that you particularly like about the choir?</a:t>
            </a:r>
          </a:p>
          <a:p>
            <a:pPr lvl="2"/>
            <a:r>
              <a:rPr lang="en-US" dirty="0"/>
              <a:t>Is there anything that you particularly dislike about the choir?</a:t>
            </a:r>
          </a:p>
          <a:p>
            <a:pPr marL="914400" lvl="2" indent="0">
              <a:buNone/>
            </a:pPr>
            <a:endParaRPr lang="en-IN" dirty="0"/>
          </a:p>
          <a:p>
            <a:pPr lvl="1"/>
            <a:r>
              <a:rPr lang="en-IN" b="1" dirty="0"/>
              <a:t>2021:</a:t>
            </a:r>
          </a:p>
          <a:p>
            <a:pPr lvl="2"/>
            <a:r>
              <a:rPr lang="en-US" dirty="0"/>
              <a:t>What is the best thing about the choir?</a:t>
            </a:r>
          </a:p>
          <a:p>
            <a:pPr lvl="2"/>
            <a:r>
              <a:rPr lang="en-US" dirty="0"/>
              <a:t>Is there anything your particularly dislike about the choir?</a:t>
            </a:r>
          </a:p>
          <a:p>
            <a:pPr marL="914400" lvl="2" indent="0">
              <a:buNone/>
            </a:pPr>
            <a:endParaRPr lang="en-IN" dirty="0"/>
          </a:p>
        </p:txBody>
      </p:sp>
      <p:pic>
        <p:nvPicPr>
          <p:cNvPr id="5" name="Picture 4">
            <a:extLst>
              <a:ext uri="{FF2B5EF4-FFF2-40B4-BE49-F238E27FC236}">
                <a16:creationId xmlns:a16="http://schemas.microsoft.com/office/drawing/2014/main" id="{E4871E0E-548D-4D2C-A9EF-DB6FFF81BA02}"/>
              </a:ext>
            </a:extLst>
          </p:cNvPr>
          <p:cNvPicPr>
            <a:picLocks noChangeAspect="1"/>
          </p:cNvPicPr>
          <p:nvPr/>
        </p:nvPicPr>
        <p:blipFill>
          <a:blip r:embed="rId4"/>
          <a:stretch>
            <a:fillRect/>
          </a:stretch>
        </p:blipFill>
        <p:spPr>
          <a:xfrm>
            <a:off x="1322510" y="4673703"/>
            <a:ext cx="7861246" cy="1861931"/>
          </a:xfrm>
          <a:prstGeom prst="rect">
            <a:avLst/>
          </a:prstGeom>
        </p:spPr>
      </p:pic>
      <p:sp>
        <p:nvSpPr>
          <p:cNvPr id="6" name="TextBox 5">
            <a:extLst>
              <a:ext uri="{FF2B5EF4-FFF2-40B4-BE49-F238E27FC236}">
                <a16:creationId xmlns:a16="http://schemas.microsoft.com/office/drawing/2014/main" id="{529F3451-23A9-4A2E-97C4-E2BD50B7F5EB}"/>
              </a:ext>
            </a:extLst>
          </p:cNvPr>
          <p:cNvSpPr txBox="1"/>
          <p:nvPr/>
        </p:nvSpPr>
        <p:spPr>
          <a:xfrm>
            <a:off x="9183756" y="4048405"/>
            <a:ext cx="3008244" cy="2308324"/>
          </a:xfrm>
          <a:prstGeom prst="rect">
            <a:avLst/>
          </a:prstGeom>
          <a:noFill/>
        </p:spPr>
        <p:txBody>
          <a:bodyPr wrap="square" rtlCol="0">
            <a:spAutoFit/>
          </a:bodyPr>
          <a:lstStyle/>
          <a:p>
            <a:r>
              <a:rPr lang="en-IN" b="1" u="sng" dirty="0"/>
              <a:t>Data cleaning:</a:t>
            </a:r>
            <a:br>
              <a:rPr lang="en-IN" dirty="0"/>
            </a:br>
            <a:endParaRPr lang="en-IN" dirty="0"/>
          </a:p>
          <a:p>
            <a:pPr marL="285750" indent="-285750">
              <a:buFont typeface="Arial" panose="020B0604020202020204" pitchFamily="34" charset="0"/>
              <a:buChar char="•"/>
            </a:pPr>
            <a:r>
              <a:rPr lang="en-IN" dirty="0"/>
              <a:t>Remove Missing Values</a:t>
            </a:r>
          </a:p>
          <a:p>
            <a:pPr marL="285750" indent="-285750">
              <a:buFont typeface="Arial" panose="020B0604020202020204" pitchFamily="34" charset="0"/>
              <a:buChar char="•"/>
            </a:pPr>
            <a:r>
              <a:rPr lang="en-IN" dirty="0"/>
              <a:t>Tokenisation</a:t>
            </a:r>
          </a:p>
          <a:p>
            <a:pPr marL="285750" indent="-285750">
              <a:buFont typeface="Arial" panose="020B0604020202020204" pitchFamily="34" charset="0"/>
              <a:buChar char="•"/>
            </a:pPr>
            <a:r>
              <a:rPr lang="en-IN" dirty="0"/>
              <a:t>Removing special characters, stop words.</a:t>
            </a:r>
          </a:p>
          <a:p>
            <a:pPr marL="285750" indent="-285750">
              <a:buFont typeface="Arial" panose="020B0604020202020204" pitchFamily="34" charset="0"/>
              <a:buChar char="•"/>
            </a:pPr>
            <a:r>
              <a:rPr lang="en-IN" dirty="0"/>
              <a:t>Eliminating the Words &lt; 3 characters</a:t>
            </a:r>
          </a:p>
        </p:txBody>
      </p:sp>
      <p:pic>
        <p:nvPicPr>
          <p:cNvPr id="7" name="Picture 6">
            <a:extLst>
              <a:ext uri="{FF2B5EF4-FFF2-40B4-BE49-F238E27FC236}">
                <a16:creationId xmlns:a16="http://schemas.microsoft.com/office/drawing/2014/main" id="{2B40BC3E-0613-4AE1-BAEE-E7D32EB0D03E}"/>
              </a:ext>
            </a:extLst>
          </p:cNvPr>
          <p:cNvPicPr>
            <a:picLocks noChangeAspect="1"/>
          </p:cNvPicPr>
          <p:nvPr/>
        </p:nvPicPr>
        <p:blipFill>
          <a:blip r:embed="rId5"/>
          <a:stretch>
            <a:fillRect/>
          </a:stretch>
        </p:blipFill>
        <p:spPr>
          <a:xfrm>
            <a:off x="0" y="5961555"/>
            <a:ext cx="816879" cy="896445"/>
          </a:xfrm>
          <a:prstGeom prst="rect">
            <a:avLst/>
          </a:prstGeom>
        </p:spPr>
      </p:pic>
      <p:pic>
        <p:nvPicPr>
          <p:cNvPr id="8" name="Picture 7">
            <a:extLst>
              <a:ext uri="{FF2B5EF4-FFF2-40B4-BE49-F238E27FC236}">
                <a16:creationId xmlns:a16="http://schemas.microsoft.com/office/drawing/2014/main" id="{A3C99762-F3E2-4FE6-963D-9E82C1BB09B2}"/>
              </a:ext>
            </a:extLst>
          </p:cNvPr>
          <p:cNvPicPr>
            <a:picLocks noChangeAspect="1"/>
          </p:cNvPicPr>
          <p:nvPr/>
        </p:nvPicPr>
        <p:blipFill>
          <a:blip r:embed="rId6"/>
          <a:stretch>
            <a:fillRect/>
          </a:stretch>
        </p:blipFill>
        <p:spPr>
          <a:xfrm flipH="1">
            <a:off x="12008421" y="20550"/>
            <a:ext cx="183579" cy="6858000"/>
          </a:xfrm>
          <a:prstGeom prst="rect">
            <a:avLst/>
          </a:prstGeom>
        </p:spPr>
      </p:pic>
      <p:pic>
        <p:nvPicPr>
          <p:cNvPr id="22" name="Audio 21">
            <a:hlinkClick r:id="" action="ppaction://media"/>
            <a:extLst>
              <a:ext uri="{FF2B5EF4-FFF2-40B4-BE49-F238E27FC236}">
                <a16:creationId xmlns:a16="http://schemas.microsoft.com/office/drawing/2014/main" id="{04782AB4-D1B2-4810-89E6-5EEDAC88763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161232464"/>
      </p:ext>
    </p:extLst>
  </p:cSld>
  <p:clrMapOvr>
    <a:masterClrMapping/>
  </p:clrMapOvr>
  <mc:AlternateContent xmlns:mc="http://schemas.openxmlformats.org/markup-compatibility/2006" xmlns:p14="http://schemas.microsoft.com/office/powerpoint/2010/main">
    <mc:Choice Requires="p14">
      <p:transition spd="slow" p14:dur="2000" advTm="22934"/>
    </mc:Choice>
    <mc:Fallback xmlns="">
      <p:transition spd="slow" advTm="22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B4F02-4CE7-42B8-B674-DF69B08B6EBA}"/>
              </a:ext>
            </a:extLst>
          </p:cNvPr>
          <p:cNvSpPr>
            <a:spLocks noGrp="1"/>
          </p:cNvSpPr>
          <p:nvPr>
            <p:ph type="title"/>
          </p:nvPr>
        </p:nvSpPr>
        <p:spPr/>
        <p:txBody>
          <a:bodyPr/>
          <a:lstStyle/>
          <a:p>
            <a:r>
              <a:rPr lang="en-IN" b="1" u="sng" dirty="0"/>
              <a:t>Modelling</a:t>
            </a:r>
            <a:r>
              <a:rPr lang="en-IN" b="1" dirty="0"/>
              <a:t>:</a:t>
            </a:r>
          </a:p>
        </p:txBody>
      </p:sp>
      <p:sp>
        <p:nvSpPr>
          <p:cNvPr id="3" name="Content Placeholder 2">
            <a:extLst>
              <a:ext uri="{FF2B5EF4-FFF2-40B4-BE49-F238E27FC236}">
                <a16:creationId xmlns:a16="http://schemas.microsoft.com/office/drawing/2014/main" id="{832C3528-C941-49A5-9744-16FBCA6CD0FA}"/>
              </a:ext>
            </a:extLst>
          </p:cNvPr>
          <p:cNvSpPr>
            <a:spLocks noGrp="1"/>
          </p:cNvSpPr>
          <p:nvPr>
            <p:ph idx="1"/>
          </p:nvPr>
        </p:nvSpPr>
        <p:spPr/>
        <p:txBody>
          <a:bodyPr/>
          <a:lstStyle/>
          <a:p>
            <a:r>
              <a:rPr lang="en-IN" dirty="0"/>
              <a:t>Using Sentiment Intensity Analyzer, with a threshold of 0.3.</a:t>
            </a:r>
          </a:p>
          <a:p>
            <a:pPr marL="0" indent="0">
              <a:buNone/>
            </a:pPr>
            <a:r>
              <a:rPr lang="en-IN" dirty="0"/>
              <a:t> </a:t>
            </a:r>
          </a:p>
        </p:txBody>
      </p:sp>
      <p:pic>
        <p:nvPicPr>
          <p:cNvPr id="4" name="Picture 3">
            <a:extLst>
              <a:ext uri="{FF2B5EF4-FFF2-40B4-BE49-F238E27FC236}">
                <a16:creationId xmlns:a16="http://schemas.microsoft.com/office/drawing/2014/main" id="{1446842B-C517-4610-A077-2FEE3AA17B0C}"/>
              </a:ext>
            </a:extLst>
          </p:cNvPr>
          <p:cNvPicPr>
            <a:picLocks noChangeAspect="1"/>
          </p:cNvPicPr>
          <p:nvPr/>
        </p:nvPicPr>
        <p:blipFill>
          <a:blip r:embed="rId4"/>
          <a:stretch>
            <a:fillRect/>
          </a:stretch>
        </p:blipFill>
        <p:spPr>
          <a:xfrm>
            <a:off x="0" y="5961555"/>
            <a:ext cx="816879" cy="896445"/>
          </a:xfrm>
          <a:prstGeom prst="rect">
            <a:avLst/>
          </a:prstGeom>
        </p:spPr>
      </p:pic>
      <p:pic>
        <p:nvPicPr>
          <p:cNvPr id="6" name="Picture 5">
            <a:extLst>
              <a:ext uri="{FF2B5EF4-FFF2-40B4-BE49-F238E27FC236}">
                <a16:creationId xmlns:a16="http://schemas.microsoft.com/office/drawing/2014/main" id="{25843F6B-2FBF-43B4-8A0B-4F3D198CB0E2}"/>
              </a:ext>
            </a:extLst>
          </p:cNvPr>
          <p:cNvPicPr>
            <a:picLocks noChangeAspect="1"/>
          </p:cNvPicPr>
          <p:nvPr/>
        </p:nvPicPr>
        <p:blipFill>
          <a:blip r:embed="rId5"/>
          <a:stretch>
            <a:fillRect/>
          </a:stretch>
        </p:blipFill>
        <p:spPr>
          <a:xfrm>
            <a:off x="1026836" y="2362565"/>
            <a:ext cx="4539077" cy="3598990"/>
          </a:xfrm>
          <a:prstGeom prst="rect">
            <a:avLst/>
          </a:prstGeom>
        </p:spPr>
      </p:pic>
      <p:pic>
        <p:nvPicPr>
          <p:cNvPr id="8" name="Picture 7">
            <a:extLst>
              <a:ext uri="{FF2B5EF4-FFF2-40B4-BE49-F238E27FC236}">
                <a16:creationId xmlns:a16="http://schemas.microsoft.com/office/drawing/2014/main" id="{C99ED933-05E9-42C6-BB82-85A3CE035DCD}"/>
              </a:ext>
            </a:extLst>
          </p:cNvPr>
          <p:cNvPicPr>
            <a:picLocks noChangeAspect="1"/>
          </p:cNvPicPr>
          <p:nvPr/>
        </p:nvPicPr>
        <p:blipFill>
          <a:blip r:embed="rId6"/>
          <a:stretch>
            <a:fillRect/>
          </a:stretch>
        </p:blipFill>
        <p:spPr>
          <a:xfrm>
            <a:off x="5565913" y="2815884"/>
            <a:ext cx="3140765" cy="685800"/>
          </a:xfrm>
          <a:prstGeom prst="rect">
            <a:avLst/>
          </a:prstGeom>
        </p:spPr>
      </p:pic>
      <p:sp>
        <p:nvSpPr>
          <p:cNvPr id="9" name="TextBox 8">
            <a:extLst>
              <a:ext uri="{FF2B5EF4-FFF2-40B4-BE49-F238E27FC236}">
                <a16:creationId xmlns:a16="http://schemas.microsoft.com/office/drawing/2014/main" id="{7392EBC7-5C6E-4EB9-9A66-C3A06EB9A4A7}"/>
              </a:ext>
            </a:extLst>
          </p:cNvPr>
          <p:cNvSpPr txBox="1"/>
          <p:nvPr/>
        </p:nvSpPr>
        <p:spPr>
          <a:xfrm>
            <a:off x="6599583" y="2362565"/>
            <a:ext cx="1802295" cy="369332"/>
          </a:xfrm>
          <a:prstGeom prst="rect">
            <a:avLst/>
          </a:prstGeom>
          <a:noFill/>
        </p:spPr>
        <p:txBody>
          <a:bodyPr wrap="square" rtlCol="0">
            <a:spAutoFit/>
          </a:bodyPr>
          <a:lstStyle/>
          <a:p>
            <a:r>
              <a:rPr lang="en-IN" b="1" dirty="0"/>
              <a:t>         </a:t>
            </a:r>
            <a:r>
              <a:rPr lang="en-IN" b="1" u="sng" dirty="0"/>
              <a:t>2019</a:t>
            </a:r>
          </a:p>
        </p:txBody>
      </p:sp>
      <p:sp>
        <p:nvSpPr>
          <p:cNvPr id="10" name="TextBox 9">
            <a:extLst>
              <a:ext uri="{FF2B5EF4-FFF2-40B4-BE49-F238E27FC236}">
                <a16:creationId xmlns:a16="http://schemas.microsoft.com/office/drawing/2014/main" id="{C0E46ABA-C84A-4841-9CEB-3E590E605068}"/>
              </a:ext>
            </a:extLst>
          </p:cNvPr>
          <p:cNvSpPr txBox="1"/>
          <p:nvPr/>
        </p:nvSpPr>
        <p:spPr>
          <a:xfrm>
            <a:off x="9808265" y="2362565"/>
            <a:ext cx="1802295" cy="369332"/>
          </a:xfrm>
          <a:prstGeom prst="rect">
            <a:avLst/>
          </a:prstGeom>
          <a:noFill/>
        </p:spPr>
        <p:txBody>
          <a:bodyPr wrap="square" rtlCol="0">
            <a:spAutoFit/>
          </a:bodyPr>
          <a:lstStyle/>
          <a:p>
            <a:r>
              <a:rPr lang="en-IN" b="1" dirty="0"/>
              <a:t>         </a:t>
            </a:r>
            <a:r>
              <a:rPr lang="en-IN" b="1" u="sng" dirty="0"/>
              <a:t>2021</a:t>
            </a:r>
          </a:p>
        </p:txBody>
      </p:sp>
      <p:pic>
        <p:nvPicPr>
          <p:cNvPr id="12" name="Picture 11">
            <a:extLst>
              <a:ext uri="{FF2B5EF4-FFF2-40B4-BE49-F238E27FC236}">
                <a16:creationId xmlns:a16="http://schemas.microsoft.com/office/drawing/2014/main" id="{532D016A-3147-459C-BEF2-7074F95DBB7C}"/>
              </a:ext>
            </a:extLst>
          </p:cNvPr>
          <p:cNvPicPr>
            <a:picLocks noChangeAspect="1"/>
          </p:cNvPicPr>
          <p:nvPr/>
        </p:nvPicPr>
        <p:blipFill>
          <a:blip r:embed="rId7"/>
          <a:stretch>
            <a:fillRect/>
          </a:stretch>
        </p:blipFill>
        <p:spPr>
          <a:xfrm>
            <a:off x="9009510" y="2809875"/>
            <a:ext cx="2976977" cy="619125"/>
          </a:xfrm>
          <a:prstGeom prst="rect">
            <a:avLst/>
          </a:prstGeom>
        </p:spPr>
      </p:pic>
      <p:pic>
        <p:nvPicPr>
          <p:cNvPr id="14" name="Picture 13">
            <a:extLst>
              <a:ext uri="{FF2B5EF4-FFF2-40B4-BE49-F238E27FC236}">
                <a16:creationId xmlns:a16="http://schemas.microsoft.com/office/drawing/2014/main" id="{1A02CC5F-966D-4274-AA27-D3C45BB65B1B}"/>
              </a:ext>
            </a:extLst>
          </p:cNvPr>
          <p:cNvPicPr>
            <a:picLocks noChangeAspect="1"/>
          </p:cNvPicPr>
          <p:nvPr/>
        </p:nvPicPr>
        <p:blipFill>
          <a:blip r:embed="rId8"/>
          <a:stretch>
            <a:fillRect/>
          </a:stretch>
        </p:blipFill>
        <p:spPr>
          <a:xfrm>
            <a:off x="5613739" y="3633167"/>
            <a:ext cx="6372748" cy="2997115"/>
          </a:xfrm>
          <a:prstGeom prst="rect">
            <a:avLst/>
          </a:prstGeom>
        </p:spPr>
      </p:pic>
      <p:sp>
        <p:nvSpPr>
          <p:cNvPr id="15" name="TextBox 14">
            <a:extLst>
              <a:ext uri="{FF2B5EF4-FFF2-40B4-BE49-F238E27FC236}">
                <a16:creationId xmlns:a16="http://schemas.microsoft.com/office/drawing/2014/main" id="{8DEEC96B-A571-48D5-92AB-2511EA983427}"/>
              </a:ext>
            </a:extLst>
          </p:cNvPr>
          <p:cNvSpPr txBox="1"/>
          <p:nvPr/>
        </p:nvSpPr>
        <p:spPr>
          <a:xfrm>
            <a:off x="3114261" y="4744278"/>
            <a:ext cx="1987826" cy="369332"/>
          </a:xfrm>
          <a:prstGeom prst="rect">
            <a:avLst/>
          </a:prstGeom>
          <a:noFill/>
        </p:spPr>
        <p:txBody>
          <a:bodyPr wrap="square" rtlCol="0">
            <a:spAutoFit/>
          </a:bodyPr>
          <a:lstStyle/>
          <a:p>
            <a:r>
              <a:rPr lang="en-IN" b="1" dirty="0">
                <a:solidFill>
                  <a:srgbClr val="FF0000"/>
                </a:solidFill>
              </a:rPr>
              <a:t>Sentiment Score</a:t>
            </a:r>
          </a:p>
        </p:txBody>
      </p:sp>
      <p:sp>
        <p:nvSpPr>
          <p:cNvPr id="16" name="TextBox 15">
            <a:extLst>
              <a:ext uri="{FF2B5EF4-FFF2-40B4-BE49-F238E27FC236}">
                <a16:creationId xmlns:a16="http://schemas.microsoft.com/office/drawing/2014/main" id="{AF27D1AD-5653-4DAB-9FDC-52390C3CE36B}"/>
              </a:ext>
            </a:extLst>
          </p:cNvPr>
          <p:cNvSpPr txBox="1"/>
          <p:nvPr/>
        </p:nvSpPr>
        <p:spPr>
          <a:xfrm>
            <a:off x="9177338" y="5559092"/>
            <a:ext cx="1987826" cy="646331"/>
          </a:xfrm>
          <a:prstGeom prst="rect">
            <a:avLst/>
          </a:prstGeom>
          <a:noFill/>
        </p:spPr>
        <p:txBody>
          <a:bodyPr wrap="square" rtlCol="0">
            <a:spAutoFit/>
          </a:bodyPr>
          <a:lstStyle/>
          <a:p>
            <a:r>
              <a:rPr lang="en-IN" b="1" dirty="0">
                <a:solidFill>
                  <a:srgbClr val="FF0000"/>
                </a:solidFill>
              </a:rPr>
              <a:t>Storing the scores in a Data frame</a:t>
            </a:r>
          </a:p>
        </p:txBody>
      </p:sp>
      <p:pic>
        <p:nvPicPr>
          <p:cNvPr id="17" name="Picture 16">
            <a:extLst>
              <a:ext uri="{FF2B5EF4-FFF2-40B4-BE49-F238E27FC236}">
                <a16:creationId xmlns:a16="http://schemas.microsoft.com/office/drawing/2014/main" id="{10B2A3D1-C85F-4A22-874F-3BCAF5A8E9B6}"/>
              </a:ext>
            </a:extLst>
          </p:cNvPr>
          <p:cNvPicPr>
            <a:picLocks noChangeAspect="1"/>
          </p:cNvPicPr>
          <p:nvPr/>
        </p:nvPicPr>
        <p:blipFill>
          <a:blip r:embed="rId9"/>
          <a:stretch>
            <a:fillRect/>
          </a:stretch>
        </p:blipFill>
        <p:spPr>
          <a:xfrm flipH="1">
            <a:off x="12008421" y="20550"/>
            <a:ext cx="183579" cy="6858000"/>
          </a:xfrm>
          <a:prstGeom prst="rect">
            <a:avLst/>
          </a:prstGeom>
        </p:spPr>
      </p:pic>
      <p:pic>
        <p:nvPicPr>
          <p:cNvPr id="36" name="Audio 35">
            <a:hlinkClick r:id="" action="ppaction://media"/>
            <a:extLst>
              <a:ext uri="{FF2B5EF4-FFF2-40B4-BE49-F238E27FC236}">
                <a16:creationId xmlns:a16="http://schemas.microsoft.com/office/drawing/2014/main" id="{846EA886-7A13-48C1-A4A0-19CCA916016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41651228"/>
      </p:ext>
    </p:extLst>
  </p:cSld>
  <p:clrMapOvr>
    <a:masterClrMapping/>
  </p:clrMapOvr>
  <mc:AlternateContent xmlns:mc="http://schemas.openxmlformats.org/markup-compatibility/2006" xmlns:p14="http://schemas.microsoft.com/office/powerpoint/2010/main">
    <mc:Choice Requires="p14">
      <p:transition spd="slow" p14:dur="2000" advTm="25814"/>
    </mc:Choice>
    <mc:Fallback xmlns="">
      <p:transition spd="slow" advTm="2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7377D-622C-44D9-8CEA-1573499684DA}"/>
              </a:ext>
            </a:extLst>
          </p:cNvPr>
          <p:cNvSpPr>
            <a:spLocks noGrp="1"/>
          </p:cNvSpPr>
          <p:nvPr>
            <p:ph type="title"/>
          </p:nvPr>
        </p:nvSpPr>
        <p:spPr>
          <a:xfrm>
            <a:off x="408439" y="346076"/>
            <a:ext cx="10515600" cy="1325563"/>
          </a:xfrm>
        </p:spPr>
        <p:txBody>
          <a:bodyPr>
            <a:normAutofit fontScale="90000"/>
          </a:bodyPr>
          <a:lstStyle/>
          <a:p>
            <a:pPr algn="ctr"/>
            <a:r>
              <a:rPr lang="en-IN" sz="2700" b="1" u="sng" dirty="0"/>
              <a:t>Hypothesis : </a:t>
            </a:r>
            <a:r>
              <a:rPr lang="en-IN" sz="2700" b="1" dirty="0"/>
              <a:t>Choir members in the year 2021 are estimated to have a lower negative opinion and higher neutral opinion on the choir compared to the year 2019</a:t>
            </a:r>
            <a:r>
              <a:rPr lang="en-IN" sz="2700" dirty="0"/>
              <a:t>.</a:t>
            </a:r>
            <a:br>
              <a:rPr lang="en-IN" sz="5300" b="1" dirty="0"/>
            </a:br>
            <a:r>
              <a:rPr lang="en-IN" sz="3200" b="1" u="sng" dirty="0"/>
              <a:t>Claim Made is True.</a:t>
            </a:r>
            <a:endParaRPr lang="en-IN" b="1" u="sng" dirty="0"/>
          </a:p>
        </p:txBody>
      </p:sp>
      <p:sp>
        <p:nvSpPr>
          <p:cNvPr id="3" name="Content Placeholder 2">
            <a:extLst>
              <a:ext uri="{FF2B5EF4-FFF2-40B4-BE49-F238E27FC236}">
                <a16:creationId xmlns:a16="http://schemas.microsoft.com/office/drawing/2014/main" id="{ABD7E1C3-C384-4399-AF80-464DFF2DDE87}"/>
              </a:ext>
            </a:extLst>
          </p:cNvPr>
          <p:cNvSpPr>
            <a:spLocks noGrp="1"/>
          </p:cNvSpPr>
          <p:nvPr>
            <p:ph idx="1"/>
          </p:nvPr>
        </p:nvSpPr>
        <p:spPr/>
        <p:txBody>
          <a:bodyPr/>
          <a:lstStyle/>
          <a:p>
            <a:pPr marL="0" indent="0">
              <a:buNone/>
            </a:pPr>
            <a:r>
              <a:rPr lang="en-IN" dirty="0"/>
              <a:t>                    </a:t>
            </a:r>
            <a:r>
              <a:rPr lang="en-IN" u="sng" dirty="0"/>
              <a:t>Year 2019</a:t>
            </a:r>
            <a:r>
              <a:rPr lang="en-IN" dirty="0"/>
              <a:t>			                      </a:t>
            </a:r>
            <a:r>
              <a:rPr lang="en-IN" u="sng" dirty="0"/>
              <a:t>Year 2021</a:t>
            </a:r>
          </a:p>
        </p:txBody>
      </p:sp>
      <p:pic>
        <p:nvPicPr>
          <p:cNvPr id="13" name="Picture 12">
            <a:extLst>
              <a:ext uri="{FF2B5EF4-FFF2-40B4-BE49-F238E27FC236}">
                <a16:creationId xmlns:a16="http://schemas.microsoft.com/office/drawing/2014/main" id="{D81C8300-8418-49F0-A2AA-D03A77D31874}"/>
              </a:ext>
            </a:extLst>
          </p:cNvPr>
          <p:cNvPicPr>
            <a:picLocks noChangeAspect="1"/>
          </p:cNvPicPr>
          <p:nvPr/>
        </p:nvPicPr>
        <p:blipFill>
          <a:blip r:embed="rId4"/>
          <a:stretch>
            <a:fillRect/>
          </a:stretch>
        </p:blipFill>
        <p:spPr>
          <a:xfrm>
            <a:off x="838200" y="2273299"/>
            <a:ext cx="5276850" cy="4238625"/>
          </a:xfrm>
          <a:prstGeom prst="rect">
            <a:avLst/>
          </a:prstGeom>
        </p:spPr>
      </p:pic>
      <p:pic>
        <p:nvPicPr>
          <p:cNvPr id="15" name="Picture 14">
            <a:extLst>
              <a:ext uri="{FF2B5EF4-FFF2-40B4-BE49-F238E27FC236}">
                <a16:creationId xmlns:a16="http://schemas.microsoft.com/office/drawing/2014/main" id="{F7DF3744-93F2-4710-9102-03C2525D841E}"/>
              </a:ext>
            </a:extLst>
          </p:cNvPr>
          <p:cNvPicPr>
            <a:picLocks noChangeAspect="1"/>
          </p:cNvPicPr>
          <p:nvPr/>
        </p:nvPicPr>
        <p:blipFill>
          <a:blip r:embed="rId5"/>
          <a:stretch>
            <a:fillRect/>
          </a:stretch>
        </p:blipFill>
        <p:spPr>
          <a:xfrm>
            <a:off x="6115050" y="2273299"/>
            <a:ext cx="5400675" cy="4410075"/>
          </a:xfrm>
          <a:prstGeom prst="rect">
            <a:avLst/>
          </a:prstGeom>
        </p:spPr>
      </p:pic>
      <p:pic>
        <p:nvPicPr>
          <p:cNvPr id="16" name="Picture 15">
            <a:extLst>
              <a:ext uri="{FF2B5EF4-FFF2-40B4-BE49-F238E27FC236}">
                <a16:creationId xmlns:a16="http://schemas.microsoft.com/office/drawing/2014/main" id="{201D07FC-F56D-42B7-967C-8A2E0DA7AEFB}"/>
              </a:ext>
            </a:extLst>
          </p:cNvPr>
          <p:cNvPicPr>
            <a:picLocks noChangeAspect="1"/>
          </p:cNvPicPr>
          <p:nvPr/>
        </p:nvPicPr>
        <p:blipFill>
          <a:blip r:embed="rId6"/>
          <a:stretch>
            <a:fillRect/>
          </a:stretch>
        </p:blipFill>
        <p:spPr>
          <a:xfrm>
            <a:off x="0" y="5961555"/>
            <a:ext cx="816879" cy="896445"/>
          </a:xfrm>
          <a:prstGeom prst="rect">
            <a:avLst/>
          </a:prstGeom>
        </p:spPr>
      </p:pic>
      <p:pic>
        <p:nvPicPr>
          <p:cNvPr id="22" name="Audio 21">
            <a:hlinkClick r:id="" action="ppaction://media"/>
            <a:extLst>
              <a:ext uri="{FF2B5EF4-FFF2-40B4-BE49-F238E27FC236}">
                <a16:creationId xmlns:a16="http://schemas.microsoft.com/office/drawing/2014/main" id="{A7FD4CB1-77AF-4BFD-8DE2-46420C2BE41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42541332"/>
      </p:ext>
    </p:extLst>
  </p:cSld>
  <p:clrMapOvr>
    <a:masterClrMapping/>
  </p:clrMapOvr>
  <mc:AlternateContent xmlns:mc="http://schemas.openxmlformats.org/markup-compatibility/2006" xmlns:p14="http://schemas.microsoft.com/office/powerpoint/2010/main">
    <mc:Choice Requires="p14">
      <p:transition spd="slow" p14:dur="2000" advTm="36799"/>
    </mc:Choice>
    <mc:Fallback xmlns="">
      <p:transition spd="slow" advTm="36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682D1-37EF-49FA-9DDA-A5346387695D}"/>
              </a:ext>
            </a:extLst>
          </p:cNvPr>
          <p:cNvSpPr>
            <a:spLocks noGrp="1"/>
          </p:cNvSpPr>
          <p:nvPr>
            <p:ph type="title"/>
          </p:nvPr>
        </p:nvSpPr>
        <p:spPr/>
        <p:txBody>
          <a:bodyPr/>
          <a:lstStyle/>
          <a:p>
            <a:r>
              <a:rPr lang="en-IN" b="1" u="sng" dirty="0"/>
              <a:t>Further Analysis and Literature</a:t>
            </a:r>
            <a:r>
              <a:rPr lang="en-IN" dirty="0"/>
              <a:t>:</a:t>
            </a:r>
          </a:p>
        </p:txBody>
      </p:sp>
      <p:sp>
        <p:nvSpPr>
          <p:cNvPr id="3" name="Content Placeholder 2">
            <a:extLst>
              <a:ext uri="{FF2B5EF4-FFF2-40B4-BE49-F238E27FC236}">
                <a16:creationId xmlns:a16="http://schemas.microsoft.com/office/drawing/2014/main" id="{683F3EB6-4EA5-4216-A889-312C7F7FDA60}"/>
              </a:ext>
            </a:extLst>
          </p:cNvPr>
          <p:cNvSpPr>
            <a:spLocks noGrp="1"/>
          </p:cNvSpPr>
          <p:nvPr>
            <p:ph idx="1"/>
          </p:nvPr>
        </p:nvSpPr>
        <p:spPr>
          <a:xfrm>
            <a:off x="652669" y="1441312"/>
            <a:ext cx="10515600" cy="4351338"/>
          </a:xfrm>
        </p:spPr>
        <p:txBody>
          <a:bodyPr>
            <a:normAutofit lnSpcReduction="10000"/>
          </a:bodyPr>
          <a:lstStyle/>
          <a:p>
            <a:r>
              <a:rPr lang="en-IN" dirty="0"/>
              <a:t>Based on an article from the Forbes, a leader should always be focussed on their strengths as they a</a:t>
            </a:r>
            <a:r>
              <a:rPr lang="en-US" dirty="0"/>
              <a:t>re great resources for increasing the positive experience, compared to the working on weakness.</a:t>
            </a:r>
            <a:r>
              <a:rPr lang="en-IN" dirty="0"/>
              <a:t> (Suner, 2021)</a:t>
            </a:r>
            <a:endParaRPr lang="en-US" dirty="0"/>
          </a:p>
          <a:p>
            <a:endParaRPr lang="en-IN" dirty="0"/>
          </a:p>
          <a:p>
            <a:r>
              <a:rPr lang="en-IN" dirty="0"/>
              <a:t>Moreover, as majority of the choir members are neutral, they are not having any negative experience of the choir and not positive either.</a:t>
            </a:r>
          </a:p>
          <a:p>
            <a:endParaRPr lang="en-IN" dirty="0"/>
          </a:p>
          <a:p>
            <a:r>
              <a:rPr lang="en-IN" dirty="0"/>
              <a:t> Thus, we can focus on utilising the strengths of the choir to convert their neutral experience to positive. </a:t>
            </a:r>
          </a:p>
        </p:txBody>
      </p:sp>
      <p:pic>
        <p:nvPicPr>
          <p:cNvPr id="4" name="Picture 3">
            <a:extLst>
              <a:ext uri="{FF2B5EF4-FFF2-40B4-BE49-F238E27FC236}">
                <a16:creationId xmlns:a16="http://schemas.microsoft.com/office/drawing/2014/main" id="{F21026FE-1A77-45F7-BF6C-69E47C01E109}"/>
              </a:ext>
            </a:extLst>
          </p:cNvPr>
          <p:cNvPicPr>
            <a:picLocks noChangeAspect="1"/>
          </p:cNvPicPr>
          <p:nvPr/>
        </p:nvPicPr>
        <p:blipFill>
          <a:blip r:embed="rId4"/>
          <a:stretch>
            <a:fillRect/>
          </a:stretch>
        </p:blipFill>
        <p:spPr>
          <a:xfrm>
            <a:off x="0" y="5961555"/>
            <a:ext cx="816879" cy="896445"/>
          </a:xfrm>
          <a:prstGeom prst="rect">
            <a:avLst/>
          </a:prstGeom>
        </p:spPr>
      </p:pic>
      <p:sp>
        <p:nvSpPr>
          <p:cNvPr id="5" name="TextBox 4">
            <a:extLst>
              <a:ext uri="{FF2B5EF4-FFF2-40B4-BE49-F238E27FC236}">
                <a16:creationId xmlns:a16="http://schemas.microsoft.com/office/drawing/2014/main" id="{B8243AEC-47CF-4FDF-8C12-50C3173B2D6A}"/>
              </a:ext>
            </a:extLst>
          </p:cNvPr>
          <p:cNvSpPr txBox="1"/>
          <p:nvPr/>
        </p:nvSpPr>
        <p:spPr>
          <a:xfrm>
            <a:off x="1192696" y="5961555"/>
            <a:ext cx="10389704" cy="738664"/>
          </a:xfrm>
          <a:prstGeom prst="rect">
            <a:avLst/>
          </a:prstGeom>
          <a:noFill/>
        </p:spPr>
        <p:txBody>
          <a:bodyPr wrap="square" rtlCol="0">
            <a:spAutoFit/>
          </a:bodyPr>
          <a:lstStyle/>
          <a:p>
            <a:r>
              <a:rPr lang="en-IN" b="1" dirty="0"/>
              <a:t>Reference: </a:t>
            </a:r>
            <a:r>
              <a:rPr lang="en-US" sz="1200" b="0" i="0" dirty="0" err="1">
                <a:solidFill>
                  <a:srgbClr val="000000"/>
                </a:solidFill>
                <a:effectLst/>
              </a:rPr>
              <a:t>Suner</a:t>
            </a:r>
            <a:r>
              <a:rPr lang="en-US" sz="1200" b="0" i="0" dirty="0">
                <a:solidFill>
                  <a:srgbClr val="000000"/>
                </a:solidFill>
                <a:effectLst/>
              </a:rPr>
              <a:t>, E., 2021. </a:t>
            </a:r>
            <a:r>
              <a:rPr lang="en-US" sz="1200" b="0" i="1" dirty="0">
                <a:solidFill>
                  <a:srgbClr val="000000"/>
                </a:solidFill>
                <a:effectLst/>
              </a:rPr>
              <a:t>Council Post: Why Leaders Should Focus On Strengths, Not Weaknesses</a:t>
            </a:r>
            <a:r>
              <a:rPr lang="en-US" sz="1200" b="0" i="0" dirty="0">
                <a:solidFill>
                  <a:srgbClr val="000000"/>
                </a:solidFill>
                <a:effectLst/>
              </a:rPr>
              <a:t>. [online] Forbes. Available at: &lt;https://www.forbes.com/sites/forbescoachescouncil/2020/02/06/why-leaders-should-focus-on-strengths-not-weaknesses/?sh=5fb7e7ec3d1a&gt; [Accessed 22 September 2021].</a:t>
            </a:r>
            <a:endParaRPr lang="en-IN" sz="1200" b="1" dirty="0"/>
          </a:p>
        </p:txBody>
      </p:sp>
      <p:pic>
        <p:nvPicPr>
          <p:cNvPr id="8" name="Audio 7">
            <a:hlinkClick r:id="" action="ppaction://media"/>
            <a:extLst>
              <a:ext uri="{FF2B5EF4-FFF2-40B4-BE49-F238E27FC236}">
                <a16:creationId xmlns:a16="http://schemas.microsoft.com/office/drawing/2014/main" id="{5D414D88-A2B8-46C8-9F77-331BD25212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638513501"/>
      </p:ext>
    </p:extLst>
  </p:cSld>
  <p:clrMapOvr>
    <a:masterClrMapping/>
  </p:clrMapOvr>
  <mc:AlternateContent xmlns:mc="http://schemas.openxmlformats.org/markup-compatibility/2006" xmlns:p14="http://schemas.microsoft.com/office/powerpoint/2010/main">
    <mc:Choice Requires="p14">
      <p:transition spd="slow" p14:dur="2000" advTm="25003"/>
    </mc:Choice>
    <mc:Fallback xmlns="">
      <p:transition spd="slow" advTm="25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F6B0-BFDF-4CCD-B250-47DEDC070527}"/>
              </a:ext>
            </a:extLst>
          </p:cNvPr>
          <p:cNvSpPr>
            <a:spLocks noGrp="1"/>
          </p:cNvSpPr>
          <p:nvPr>
            <p:ph type="title"/>
          </p:nvPr>
        </p:nvSpPr>
        <p:spPr/>
        <p:txBody>
          <a:bodyPr/>
          <a:lstStyle/>
          <a:p>
            <a:r>
              <a:rPr lang="en-IN" b="1" u="sng" dirty="0"/>
              <a:t>Advanced Analysis</a:t>
            </a:r>
            <a:r>
              <a:rPr lang="en-IN" b="1" dirty="0"/>
              <a:t>:</a:t>
            </a:r>
          </a:p>
        </p:txBody>
      </p:sp>
      <p:sp>
        <p:nvSpPr>
          <p:cNvPr id="3" name="Content Placeholder 2">
            <a:extLst>
              <a:ext uri="{FF2B5EF4-FFF2-40B4-BE49-F238E27FC236}">
                <a16:creationId xmlns:a16="http://schemas.microsoft.com/office/drawing/2014/main" id="{49EA8C6C-DF30-425B-83E2-DEC10A35846B}"/>
              </a:ext>
            </a:extLst>
          </p:cNvPr>
          <p:cNvSpPr>
            <a:spLocks noGrp="1"/>
          </p:cNvSpPr>
          <p:nvPr>
            <p:ph idx="1"/>
          </p:nvPr>
        </p:nvSpPr>
        <p:spPr>
          <a:xfrm>
            <a:off x="816879" y="1375051"/>
            <a:ext cx="10515600" cy="4351338"/>
          </a:xfrm>
        </p:spPr>
        <p:txBody>
          <a:bodyPr/>
          <a:lstStyle/>
          <a:p>
            <a:endParaRPr lang="en-IN" dirty="0"/>
          </a:p>
          <a:p>
            <a:r>
              <a:rPr lang="en-IN" dirty="0"/>
              <a:t>What do People like about the choir.</a:t>
            </a:r>
          </a:p>
          <a:p>
            <a:endParaRPr lang="en-IN" dirty="0"/>
          </a:p>
          <a:p>
            <a:r>
              <a:rPr lang="en-IN" dirty="0"/>
              <a:t>Method: Using LDA Topic Modelling</a:t>
            </a:r>
          </a:p>
          <a:p>
            <a:endParaRPr lang="en-IN" dirty="0"/>
          </a:p>
          <a:p>
            <a:r>
              <a:rPr lang="en-IN" dirty="0"/>
              <a:t>Tools: Python.</a:t>
            </a:r>
          </a:p>
        </p:txBody>
      </p:sp>
      <p:pic>
        <p:nvPicPr>
          <p:cNvPr id="4" name="Picture 3">
            <a:extLst>
              <a:ext uri="{FF2B5EF4-FFF2-40B4-BE49-F238E27FC236}">
                <a16:creationId xmlns:a16="http://schemas.microsoft.com/office/drawing/2014/main" id="{9E5FEE12-7AA6-487E-A420-B7A765C8311E}"/>
              </a:ext>
            </a:extLst>
          </p:cNvPr>
          <p:cNvPicPr>
            <a:picLocks noChangeAspect="1"/>
          </p:cNvPicPr>
          <p:nvPr/>
        </p:nvPicPr>
        <p:blipFill>
          <a:blip r:embed="rId4"/>
          <a:stretch>
            <a:fillRect/>
          </a:stretch>
        </p:blipFill>
        <p:spPr>
          <a:xfrm>
            <a:off x="0" y="5961555"/>
            <a:ext cx="816879" cy="896445"/>
          </a:xfrm>
          <a:prstGeom prst="rect">
            <a:avLst/>
          </a:prstGeom>
        </p:spPr>
      </p:pic>
      <p:pic>
        <p:nvPicPr>
          <p:cNvPr id="5" name="Picture 4">
            <a:extLst>
              <a:ext uri="{FF2B5EF4-FFF2-40B4-BE49-F238E27FC236}">
                <a16:creationId xmlns:a16="http://schemas.microsoft.com/office/drawing/2014/main" id="{C9E58CF1-19B0-4F0F-B59D-543B27DA18D4}"/>
              </a:ext>
            </a:extLst>
          </p:cNvPr>
          <p:cNvPicPr>
            <a:picLocks noChangeAspect="1"/>
          </p:cNvPicPr>
          <p:nvPr/>
        </p:nvPicPr>
        <p:blipFill>
          <a:blip r:embed="rId5"/>
          <a:stretch>
            <a:fillRect/>
          </a:stretch>
        </p:blipFill>
        <p:spPr>
          <a:xfrm flipH="1">
            <a:off x="12008421" y="20550"/>
            <a:ext cx="183579" cy="6858000"/>
          </a:xfrm>
          <a:prstGeom prst="rect">
            <a:avLst/>
          </a:prstGeom>
        </p:spPr>
      </p:pic>
      <p:pic>
        <p:nvPicPr>
          <p:cNvPr id="6" name="Picture 5">
            <a:extLst>
              <a:ext uri="{FF2B5EF4-FFF2-40B4-BE49-F238E27FC236}">
                <a16:creationId xmlns:a16="http://schemas.microsoft.com/office/drawing/2014/main" id="{8E1D3C4B-EF27-4AC0-9F08-4E22689A8BA5}"/>
              </a:ext>
            </a:extLst>
          </p:cNvPr>
          <p:cNvPicPr>
            <a:picLocks noChangeAspect="1"/>
          </p:cNvPicPr>
          <p:nvPr/>
        </p:nvPicPr>
        <p:blipFill>
          <a:blip r:embed="rId6"/>
          <a:stretch>
            <a:fillRect/>
          </a:stretch>
        </p:blipFill>
        <p:spPr>
          <a:xfrm>
            <a:off x="5537282" y="76888"/>
            <a:ext cx="1750736" cy="1902035"/>
          </a:xfrm>
          <a:prstGeom prst="rect">
            <a:avLst/>
          </a:prstGeom>
        </p:spPr>
      </p:pic>
      <p:pic>
        <p:nvPicPr>
          <p:cNvPr id="9" name="Audio 8">
            <a:hlinkClick r:id="" action="ppaction://media"/>
            <a:extLst>
              <a:ext uri="{FF2B5EF4-FFF2-40B4-BE49-F238E27FC236}">
                <a16:creationId xmlns:a16="http://schemas.microsoft.com/office/drawing/2014/main" id="{3B330CE0-2A75-45BD-BC2E-25DDC5486C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136394022"/>
      </p:ext>
    </p:extLst>
  </p:cSld>
  <p:clrMapOvr>
    <a:masterClrMapping/>
  </p:clrMapOvr>
  <mc:AlternateContent xmlns:mc="http://schemas.openxmlformats.org/markup-compatibility/2006" xmlns:p14="http://schemas.microsoft.com/office/powerpoint/2010/main">
    <mc:Choice Requires="p14">
      <p:transition spd="slow" p14:dur="2000" advTm="7292"/>
    </mc:Choice>
    <mc:Fallback xmlns="">
      <p:transition spd="slow" advTm="7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3974</TotalTime>
  <Words>697</Words>
  <Application>Microsoft Office PowerPoint</Application>
  <PresentationFormat>Widescreen</PresentationFormat>
  <Paragraphs>114</Paragraphs>
  <Slides>15</Slides>
  <Notes>0</Notes>
  <HiddenSlides>0</HiddenSlides>
  <MMClips>15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Wingdings</vt:lpstr>
      <vt:lpstr>Office Theme</vt:lpstr>
      <vt:lpstr>MIS779 Decision Analytics in Practice Assignment 2 – Part 1</vt:lpstr>
      <vt:lpstr>Advanced Data Analytics </vt:lpstr>
      <vt:lpstr>Table of Contents:</vt:lpstr>
      <vt:lpstr>Hypothesis :</vt:lpstr>
      <vt:lpstr>Data Preparation:</vt:lpstr>
      <vt:lpstr>Modelling:</vt:lpstr>
      <vt:lpstr>Hypothesis : Choir members in the year 2021 are estimated to have a lower negative opinion and higher neutral opinion on the choir compared to the year 2019. Claim Made is True.</vt:lpstr>
      <vt:lpstr>Further Analysis and Literature:</vt:lpstr>
      <vt:lpstr>Advanced Analysis:</vt:lpstr>
      <vt:lpstr>Data Preparation:</vt:lpstr>
      <vt:lpstr>Topic Modelling:</vt:lpstr>
      <vt:lpstr>Analysis on Like about choir:</vt:lpstr>
      <vt:lpstr>Further Analysis:</vt:lpstr>
      <vt:lpstr>Recommendation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MIS779 Decision Analytics in Practice Assignment 2 – Part 1</dc:title>
  <dc:creator>ShruthiPriya G</dc:creator>
  <cp:lastModifiedBy>ShruthiPriya G</cp:lastModifiedBy>
  <cp:revision>300</cp:revision>
  <dcterms:created xsi:type="dcterms:W3CDTF">2021-09-20T02:24:42Z</dcterms:created>
  <dcterms:modified xsi:type="dcterms:W3CDTF">2021-09-28T11:54:26Z</dcterms:modified>
</cp:coreProperties>
</file>